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314" r:id="rId3"/>
    <p:sldId id="337" r:id="rId4"/>
    <p:sldId id="317" r:id="rId5"/>
    <p:sldId id="320" r:id="rId6"/>
    <p:sldId id="327" r:id="rId7"/>
    <p:sldId id="321" r:id="rId8"/>
    <p:sldId id="328" r:id="rId9"/>
    <p:sldId id="330" r:id="rId10"/>
    <p:sldId id="329" r:id="rId11"/>
    <p:sldId id="323" r:id="rId12"/>
    <p:sldId id="331" r:id="rId13"/>
    <p:sldId id="332" r:id="rId14"/>
    <p:sldId id="335" r:id="rId15"/>
    <p:sldId id="336" r:id="rId16"/>
    <p:sldId id="334" r:id="rId17"/>
    <p:sldId id="326" r:id="rId18"/>
    <p:sldId id="333" r:id="rId19"/>
    <p:sldId id="325" r:id="rId20"/>
    <p:sldId id="26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6767"/>
    <a:srgbClr val="211F20"/>
    <a:srgbClr val="07042D"/>
    <a:srgbClr val="3B3A3B"/>
    <a:srgbClr val="676464"/>
    <a:srgbClr val="615F5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17" autoAdjust="0"/>
    <p:restoredTop sz="89769"/>
  </p:normalViewPr>
  <p:slideViewPr>
    <p:cSldViewPr snapToGrid="0">
      <p:cViewPr varScale="1">
        <p:scale>
          <a:sx n="143" d="100"/>
          <a:sy n="143" d="100"/>
        </p:scale>
        <p:origin x="1744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F93ED-FEC6-6447-AF0D-C88154EF035E}" type="datetimeFigureOut">
              <a:rPr kumimoji="1" lang="ko-Kore-KR" altLang="en-US" smtClean="0"/>
              <a:t>2021. 10. 30.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112E4-6058-0049-A000-5DF3E09701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260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안녕하세요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 err="1"/>
              <a:t>오픈스택</a:t>
            </a:r>
            <a:r>
              <a:rPr kumimoji="1" lang="ko-KR" altLang="en-US" dirty="0"/>
              <a:t> 팀의 최종 발표를 진행하는 </a:t>
            </a:r>
            <a:r>
              <a:rPr kumimoji="1" lang="ko-KR" altLang="en-US" dirty="0" err="1"/>
              <a:t>김승태입니다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발표 진행하도록 하겠습니다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112E4-6058-0049-A000-5DF3E09701A9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6841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N</a:t>
            </a:r>
            <a:r>
              <a:rPr kumimoji="1" lang="en-US" altLang="ko-KR" dirty="0"/>
              <a:t>ova</a:t>
            </a:r>
            <a:r>
              <a:rPr kumimoji="1" lang="ko-KR" altLang="en-US" dirty="0"/>
              <a:t> 에서는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명의 </a:t>
            </a:r>
            <a:r>
              <a:rPr kumimoji="1" lang="ko-KR" altLang="en-US" dirty="0" err="1"/>
              <a:t>멘티님이</a:t>
            </a:r>
            <a:r>
              <a:rPr kumimoji="1" lang="ko-KR" altLang="en-US" dirty="0"/>
              <a:t> 새롭게 커맨드를 개발해서 테스트 코드와 함께 패치를 올리게 되었으며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112E4-6058-0049-A000-5DF3E09701A9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5601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Glance CLI</a:t>
            </a:r>
            <a:r>
              <a:rPr kumimoji="1" lang="ko-Kore-KR" altLang="en-US" dirty="0"/>
              <a:t> 또한</a:t>
            </a:r>
            <a:r>
              <a:rPr kumimoji="1" lang="ko-KR" altLang="en-US" dirty="0"/>
              <a:t> 전수 조사는 물론이고</a:t>
            </a:r>
            <a:r>
              <a:rPr kumimoji="1" lang="en-US" altLang="ko-KR" dirty="0"/>
              <a:t>, OS</a:t>
            </a:r>
            <a:r>
              <a:rPr kumimoji="1" lang="ko-KR" altLang="en-US" dirty="0"/>
              <a:t> </a:t>
            </a:r>
            <a:r>
              <a:rPr kumimoji="1" lang="en-US" altLang="ko-KR" dirty="0"/>
              <a:t>Image</a:t>
            </a:r>
            <a:r>
              <a:rPr kumimoji="1" lang="ko-KR" altLang="en-US" dirty="0"/>
              <a:t>과 관련되 커맨드를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명의 </a:t>
            </a:r>
            <a:r>
              <a:rPr kumimoji="1" lang="ko-KR" altLang="en-US" dirty="0" err="1"/>
              <a:t>멘티가</a:t>
            </a:r>
            <a:r>
              <a:rPr kumimoji="1" lang="ko-KR" altLang="en-US" dirty="0"/>
              <a:t> 각 각 하나씩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기능을 만들어 패치로 올릴 수 있었습니다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112E4-6058-0049-A000-5DF3E09701A9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969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CLI</a:t>
            </a:r>
            <a:r>
              <a:rPr kumimoji="1" lang="ko-KR" altLang="en-US" dirty="0"/>
              <a:t> 커맨드를 </a:t>
            </a:r>
            <a:r>
              <a:rPr kumimoji="1" lang="ko-KR" altLang="en-US" dirty="0" err="1"/>
              <a:t>멘티들이</a:t>
            </a:r>
            <a:r>
              <a:rPr kumimoji="1" lang="ko-KR" altLang="en-US" dirty="0"/>
              <a:t> 각각 구현하는 과정에서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동시에 스토리보드에서 본인이 해결할 수 있는 이슈를 찾아내어 </a:t>
            </a:r>
            <a:r>
              <a:rPr kumimoji="1" lang="ko-KR" altLang="en-US" dirty="0" err="1"/>
              <a:t>오픈스택에</a:t>
            </a:r>
            <a:r>
              <a:rPr kumimoji="1" lang="ko-KR" altLang="en-US" dirty="0"/>
              <a:t> 기여한 </a:t>
            </a:r>
            <a:r>
              <a:rPr kumimoji="1" lang="ko-KR" altLang="en-US" dirty="0" err="1"/>
              <a:t>멘티님들도</a:t>
            </a:r>
            <a:r>
              <a:rPr kumimoji="1" lang="ko-KR" altLang="en-US" dirty="0"/>
              <a:t> 있었습니다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현재 화면에서 보고 있는 에러는 오픈스택에서 </a:t>
            </a:r>
            <a:r>
              <a:rPr kumimoji="1" lang="en-US" altLang="ko-KR" dirty="0"/>
              <a:t>configuration show –mask</a:t>
            </a:r>
            <a:r>
              <a:rPr kumimoji="1" lang="ko-KR" altLang="en-US" dirty="0"/>
              <a:t>라는 명령어를 입력했을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사용자 설정 값에서 패스워드가 가려지지 않는 버그 상황인데요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버그가 굉장히 단순한 코드라 초기엔 테스트 코드를 수정하지 않고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패치를 올렸습니다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그러나 </a:t>
            </a:r>
            <a:r>
              <a:rPr kumimoji="1" lang="en-US" altLang="ko-Kore-KR" dirty="0"/>
              <a:t>maintainer</a:t>
            </a:r>
            <a:r>
              <a:rPr kumimoji="1" lang="ko-Kore-KR" altLang="en-US" dirty="0"/>
              <a:t>로 부터 버그 상황을 재현하고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해결하는 테스트 코드를 추가하는</a:t>
            </a:r>
            <a:r>
              <a:rPr kumimoji="1" lang="ko-KR" altLang="en-US" dirty="0"/>
              <a:t> 것을 피드백 받아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상황에 맞춰 기존의 테스트 코드를 수정해 패치를 업데이트 했습니다</a:t>
            </a:r>
            <a:r>
              <a:rPr kumimoji="1" lang="en-US" altLang="ko-Kore-KR" dirty="0"/>
              <a:t>.</a:t>
            </a:r>
            <a:r>
              <a:rPr kumimoji="1" lang="ko-Kore-KR" altLang="en-US" dirty="0"/>
              <a:t> 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112E4-6058-0049-A000-5DF3E09701A9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4357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Maintainer</a:t>
            </a:r>
            <a:r>
              <a:rPr kumimoji="1" lang="ko-KR" altLang="en-US" dirty="0"/>
              <a:t>와 개별 이슈로 꾸준히 커밋한 </a:t>
            </a:r>
            <a:r>
              <a:rPr kumimoji="1" lang="ko-KR" altLang="en-US" dirty="0" err="1"/>
              <a:t>작업물에</a:t>
            </a:r>
            <a:r>
              <a:rPr kumimoji="1" lang="ko-KR" altLang="en-US" dirty="0"/>
              <a:t> 대해 논의를 이어나간 </a:t>
            </a:r>
            <a:r>
              <a:rPr kumimoji="1" lang="ko-KR" altLang="en-US" dirty="0" err="1"/>
              <a:t>멘티님은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작업물</a:t>
            </a:r>
            <a:r>
              <a:rPr kumimoji="1" lang="ko-KR" altLang="en-US" dirty="0"/>
              <a:t> 방향성을 잘 인정받아서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결국 </a:t>
            </a:r>
            <a:r>
              <a:rPr kumimoji="1" lang="ko-KR" altLang="en-US" dirty="0" err="1"/>
              <a:t>릴리즈</a:t>
            </a:r>
            <a:r>
              <a:rPr kumimoji="1" lang="ko-KR" altLang="en-US" dirty="0"/>
              <a:t> 노트 작성까지 해달라는 긍정적인 피드백을 받을 수 있었습니다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112E4-6058-0049-A000-5DF3E09701A9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0572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모든 과정은 </a:t>
            </a:r>
            <a:r>
              <a:rPr kumimoji="1" lang="en-US" altLang="ko-KR" dirty="0"/>
              <a:t>maintainer</a:t>
            </a:r>
            <a:r>
              <a:rPr kumimoji="1" lang="ko-KR" altLang="en-US" dirty="0"/>
              <a:t> 뿐만 아니라 팀 내부적으로 </a:t>
            </a:r>
            <a:r>
              <a:rPr kumimoji="1" lang="ko-KR" altLang="en-US" dirty="0" err="1"/>
              <a:t>멘티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멘토님들의 적극적인 소통이 있어 가능했던 것 </a:t>
            </a:r>
            <a:r>
              <a:rPr kumimoji="1" lang="ko-KR" altLang="en-US" dirty="0" err="1"/>
              <a:t>같구요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112E4-6058-0049-A000-5DF3E09701A9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1198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오픈스택에</a:t>
            </a:r>
            <a:r>
              <a:rPr kumimoji="1" lang="ko-KR" altLang="en-US" dirty="0"/>
              <a:t> 대해 모르는 부분은 </a:t>
            </a:r>
            <a:r>
              <a:rPr kumimoji="1" lang="ko-KR" altLang="en-US" dirty="0" err="1"/>
              <a:t>아얘</a:t>
            </a:r>
            <a:r>
              <a:rPr kumimoji="1" lang="ko-KR" altLang="en-US" dirty="0"/>
              <a:t> 멘토님들이 특별 세션으로 강의를 열어서 저희가 더 심화된 기여 포인트를 찾는데 일조한 것 같습니다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112E4-6058-0049-A000-5DF3E09701A9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2482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이런 끊임없는 소통을 보여주는 증거가 슬랙에 수치적으로 드러나 있어 정말 뿌듯했습니다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112E4-6058-0049-A000-5DF3E09701A9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2158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수치적인 성과와 더불어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결과물이 오픈 스택 사용자 편의성을 높이는 것에 기여했다는 것이 저희의 성과를 더 빛나게 했던 것 같습니다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오픈스택을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모르는데도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오픈스택에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기여할 수 있었고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팀에 비해서 상대적으로 리뷰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갯수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적을 수 있지만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멤버 모두가 우리가 처음 설정했던 목표를 경험하고 달성할 수 있었던 게 보다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의미있게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다가왔구요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게다가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maintainer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소통하는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PTG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행사에 참여해 코드 리뷰와 피드백을 받는 귀한 시간을 가졌고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maintainer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들로부터 긍정적인 답변들을 받았습니다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112E4-6058-0049-A000-5DF3E09701A9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5748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우리가 배우고 기록한 것들을 다른 사람들도 쉽게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오픈스택에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접근할 수 있게 팀 블로그에 기록으로 남겼다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멘티들이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서로 해결했던 문제들을 기록하고 있으며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아마 다음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오픈스택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컨트리뷰션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참여자들이 내년에 더 대단한 성과를 내기 위한 밑거름이 될 수 있을 것이라 믿습니다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" altLang="ko-Kore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Openinfra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community Days </a:t>
            </a:r>
            <a:r>
              <a:rPr lang="en" altLang="ko-Kore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korea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예정 되어 있어서 우리의 성과를 공유할 예정입니다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112E4-6058-0049-A000-5DF3E09701A9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7068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최종적으로 화면과 같은 수치를 결과로 만들어 냈고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멘티 당 평균적으로 커밋 횟수가 </a:t>
            </a:r>
            <a:r>
              <a:rPr kumimoji="1" lang="en-US" altLang="ko-Kore-KR" dirty="0"/>
              <a:t>2</a:t>
            </a:r>
            <a:r>
              <a:rPr kumimoji="1" lang="ko-Kore-KR" altLang="en-US" dirty="0"/>
              <a:t>회나 달할 정도로 오픈</a:t>
            </a:r>
            <a:r>
              <a:rPr kumimoji="1" lang="ko-KR" altLang="en-US" dirty="0"/>
              <a:t> 스택 커뮤니티에 족적을 남기게 되었습니다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112E4-6058-0049-A000-5DF3E09701A9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8396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애니메이션 있다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!)</a:t>
            </a:r>
          </a:p>
          <a:p>
            <a:pPr rtl="0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이번에 제가 참여한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오픈스택은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규모가 꽤 있는 오픈소스 프로젝트인데요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제공하고 있는 기능이 많은 만큼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오픈소스로서 관리하고 있는 컴포넌트의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갯수도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팀은 이 컴포넌트들 중에서 이번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컨트리뷰션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기간 동안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오픈스택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작업을 진행하게 되었습니다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endParaRPr lang="en-US" altLang="ko-KR" b="0" dirty="0">
              <a:effectLst/>
            </a:endParaRPr>
          </a:p>
          <a:p>
            <a:pPr rtl="0"/>
            <a:r>
              <a:rPr lang="ko-KR" altLang="en-US" b="0" dirty="0">
                <a:effectLst/>
              </a:rPr>
              <a:t>그 이유는 </a:t>
            </a:r>
            <a:r>
              <a:rPr lang="ko-KR" altLang="en-US" b="0" dirty="0" err="1">
                <a:effectLst/>
              </a:rPr>
              <a:t>오픈스택의</a:t>
            </a:r>
            <a:r>
              <a:rPr lang="ko-KR" altLang="en-US" b="0" dirty="0">
                <a:effectLst/>
              </a:rPr>
              <a:t> 자세한 내용을 몰라도</a:t>
            </a:r>
            <a:r>
              <a:rPr lang="en-US" altLang="ko-KR" b="0" dirty="0">
                <a:effectLst/>
              </a:rPr>
              <a:t>,</a:t>
            </a:r>
            <a:r>
              <a:rPr lang="ko-KR" altLang="en-US" b="0" dirty="0">
                <a:effectLst/>
              </a:rPr>
              <a:t> </a:t>
            </a:r>
            <a:r>
              <a:rPr lang="ko-KR" altLang="en-US" b="0" dirty="0" err="1">
                <a:effectLst/>
              </a:rPr>
              <a:t>오픈스택을</a:t>
            </a:r>
            <a:r>
              <a:rPr lang="ko-KR" altLang="en-US" b="0" dirty="0">
                <a:effectLst/>
              </a:rPr>
              <a:t> 사용하는 것은 쉽기 때문에</a:t>
            </a:r>
            <a:endParaRPr lang="en-US" altLang="ko-KR" b="0" dirty="0">
              <a:effectLst/>
            </a:endParaRPr>
          </a:p>
          <a:p>
            <a:pPr rtl="0"/>
            <a:endParaRPr lang="en-US" altLang="ko-KR" b="0" dirty="0">
              <a:effectLst/>
            </a:endParaRPr>
          </a:p>
          <a:p>
            <a:pPr rtl="0"/>
            <a:r>
              <a:rPr lang="ko-KR" altLang="en-US" b="0" dirty="0" err="1">
                <a:effectLst/>
              </a:rPr>
              <a:t>오픈스택을</a:t>
            </a:r>
            <a:r>
              <a:rPr lang="ko-KR" altLang="en-US" b="0" dirty="0">
                <a:effectLst/>
              </a:rPr>
              <a:t> 직접 사용해 볼 수 있는 도구인 </a:t>
            </a:r>
            <a:r>
              <a:rPr lang="en-US" altLang="ko-KR" b="0" dirty="0">
                <a:effectLst/>
              </a:rPr>
              <a:t>CLI</a:t>
            </a:r>
            <a:r>
              <a:rPr lang="ko-KR" altLang="en-US" b="0" dirty="0">
                <a:effectLst/>
              </a:rPr>
              <a:t>와 </a:t>
            </a:r>
            <a:r>
              <a:rPr lang="en-US" altLang="ko-KR" b="0" dirty="0">
                <a:effectLst/>
              </a:rPr>
              <a:t>SDK</a:t>
            </a:r>
            <a:r>
              <a:rPr lang="ko-KR" altLang="en-US" b="0" dirty="0">
                <a:effectLst/>
              </a:rPr>
              <a:t>로 오픈 소스 커뮤니티에 기여하는 첫 삽을 뜨게 되었습니다</a:t>
            </a:r>
            <a:r>
              <a:rPr lang="en-US" altLang="ko-KR" b="0" dirty="0">
                <a:effectLst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112E4-6058-0049-A000-5DF3E09701A9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4867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</a:t>
            </a:r>
            <a:r>
              <a:rPr kumimoji="1" lang="ko-KR" altLang="en-US" dirty="0" err="1"/>
              <a:t>오픈스택</a:t>
            </a:r>
            <a:r>
              <a:rPr kumimoji="1" lang="ko-KR" altLang="en-US" dirty="0"/>
              <a:t> 팀의 발표는 </a:t>
            </a:r>
            <a:r>
              <a:rPr kumimoji="1" lang="ko-KR" altLang="en-US" dirty="0" err="1"/>
              <a:t>여기까지구요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이번 행사 진행을 위해 관련된 도움을 주신 모든 분들께 감사의 인사를 드립니다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모두 고생 많으셨습니다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112E4-6058-0049-A000-5DF3E09701A9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4490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지나온 여정은 </a:t>
            </a:r>
            <a:r>
              <a:rPr kumimoji="1"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챌린지스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마스터즈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프로그램으로 나눠 각각 다음과 같이 </a:t>
            </a:r>
            <a:r>
              <a:rPr kumimoji="1"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진행되었구요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ore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주기적으로 팀원 모두가 참여하는 온라인 미팅과 스프린트 활동으로 팀 협업을 </a:t>
            </a:r>
            <a:r>
              <a:rPr kumimoji="1"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이어나갔습니다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en-US" altLang="ko-Kore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112E4-6058-0049-A000-5DF3E09701A9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713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챌린지스</a:t>
            </a:r>
            <a:r>
              <a:rPr kumimoji="1" lang="ko-KR" altLang="en-US" dirty="0"/>
              <a:t> 프로그램 기간 동안에 </a:t>
            </a:r>
            <a:r>
              <a:rPr kumimoji="1" lang="ko-KR" altLang="en-US" dirty="0" err="1"/>
              <a:t>오픈스택</a:t>
            </a:r>
            <a:r>
              <a:rPr kumimoji="1" lang="ko-KR" altLang="en-US" dirty="0"/>
              <a:t> 설치를 자동화하게 도와주는 </a:t>
            </a:r>
            <a:r>
              <a:rPr kumimoji="1" lang="en-US" altLang="ko-KR" dirty="0" err="1"/>
              <a:t>devstack</a:t>
            </a:r>
            <a:r>
              <a:rPr kumimoji="1" lang="ko-KR" altLang="en-US" dirty="0"/>
              <a:t>을 카페</a:t>
            </a:r>
            <a:r>
              <a:rPr kumimoji="1" lang="en-US" altLang="ko-KR" dirty="0"/>
              <a:t>24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가상머신을</a:t>
            </a:r>
            <a:r>
              <a:rPr kumimoji="1" lang="ko-KR" altLang="en-US" dirty="0"/>
              <a:t> 이용해 설치했습니다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112E4-6058-0049-A000-5DF3E09701A9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0715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오픈스택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웹 인터페이스 컴포넌트인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Horizon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인스턴스 생성하는 과정을 진행하고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이걸 동일하게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로도 해보면서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다양하게 써볼 수 있도록 연습했다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endParaRPr lang="en" altLang="ko-Kore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" altLang="ko-Kore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112E4-6058-0049-A000-5DF3E09701A9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2496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연습했던 대표적인 예시로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openstack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list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동작하는 과정을 코드레벨에서 분석해보게 되었으며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명령어에 새로운 필드를 추가해보면서 코드를 연습하는 시간을 가졌습니다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ko-KR" altLang="en-US" b="0" dirty="0">
              <a:effectLst/>
            </a:endParaRPr>
          </a:p>
          <a:p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과제를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달동안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꾸준히 진행하면서 </a:t>
            </a:r>
            <a:r>
              <a:rPr lang="en" altLang="ko-Kore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openstackcli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코드에 충분히 익숙해졌으며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실력이 뛰어난 몇 몇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멘티님들은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과제를 하고 있음에도 불구하고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과제에서 기여 포인트를 찾아내서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커밋으로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이어졌다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112E4-6058-0049-A000-5DF3E09701A9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0073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팀에서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멘티님들이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초기에 여러 커맨드 명령어를 테스트 해보면서 발견한 에러를 패치로 올렸고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 분의 패치는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머지되어서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마스터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브랜치에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반영이 되었습니다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112E4-6058-0049-A000-5DF3E09701A9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8867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과제를 끝내고 초기에 저희가 기여하기로 했던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다른 컴포넌트에 있는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통합하기 위한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오픈스택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프로젝트라는 점에 착안해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공식 홈페이지에 커맨드 리스트 표를 찾아보면서 기여할 부분들을 탐색했습니다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Nova / Glance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구현이 안되어 있던 것들이 많아서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컴포넌트의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작업하는 것을 팀 방향으로 잡고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본격적인 기여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작업물을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전수 조사를 시작했습니다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br>
              <a:rPr lang="ko-KR" altLang="en-US" dirty="0"/>
            </a:b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112E4-6058-0049-A000-5DF3E09701A9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2846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이에</a:t>
            </a:r>
            <a:r>
              <a:rPr kumimoji="1" lang="ko-KR" altLang="en-US" dirty="0"/>
              <a:t> 따라 </a:t>
            </a:r>
            <a:r>
              <a:rPr kumimoji="1" lang="en-US" altLang="ko-KR" dirty="0"/>
              <a:t>Nova, Glance</a:t>
            </a:r>
            <a:r>
              <a:rPr kumimoji="1" lang="ko-KR" altLang="en-US" dirty="0"/>
              <a:t>에서 첫번째로 커맨드가 구현되어 있으나 공식문서에 반영이 안되어 있는 </a:t>
            </a:r>
            <a:r>
              <a:rPr kumimoji="1" lang="en-US" altLang="ko-KR" dirty="0"/>
              <a:t>18</a:t>
            </a:r>
            <a:r>
              <a:rPr kumimoji="1" lang="ko-KR" altLang="en-US" dirty="0"/>
              <a:t>개의 명령어를 찾아내었고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명의 </a:t>
            </a:r>
            <a:r>
              <a:rPr kumimoji="1" lang="ko-KR" altLang="en-US" dirty="0" err="1"/>
              <a:t>멘티님들이</a:t>
            </a:r>
            <a:r>
              <a:rPr kumimoji="1" lang="ko-KR" altLang="en-US" dirty="0"/>
              <a:t> 패치로 올려 모두 </a:t>
            </a:r>
            <a:r>
              <a:rPr kumimoji="1" lang="ko-KR" altLang="en-US" dirty="0" err="1"/>
              <a:t>머지가</a:t>
            </a:r>
            <a:r>
              <a:rPr kumimoji="1" lang="ko-KR" altLang="en-US" dirty="0"/>
              <a:t> 될 수 있었습니다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pPr rtl="0"/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maintainer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문서 작업 등에 대해 세세하게 챙기기 어려웠는데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그 작업을 대신하는 일들을 수행하면서 기여할 수 있었다는 게 중요하다고 생각하구요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구현이 안된 몇 몇 커맨드는 저희가 직접 구현해 패치를 올렸습니다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112E4-6058-0049-A000-5DF3E09701A9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6050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1 ContAC_Hea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개체 틀 1">
            <a:extLst>
              <a:ext uri="{FF2B5EF4-FFF2-40B4-BE49-F238E27FC236}">
                <a16:creationId xmlns:a16="http://schemas.microsoft.com/office/drawing/2014/main" id="{EF846793-9FE3-4CD1-B5C6-490B493D0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59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프로젝트명</a:t>
            </a:r>
          </a:p>
        </p:txBody>
      </p:sp>
    </p:spTree>
    <p:extLst>
      <p:ext uri="{BB962C8B-B14F-4D97-AF65-F5344CB8AC3E}">
        <p14:creationId xmlns:p14="http://schemas.microsoft.com/office/powerpoint/2010/main" val="69716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1 ContAC_Chapter Titl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60AD2-4232-4E6D-93FF-E677789300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 dirty="0"/>
              <a:t>Chapter Title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8CFF5F-B9BE-47DB-BB36-5057100AF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84B0789-30D8-4045-BDFA-6B203B9E48B1}"/>
              </a:ext>
            </a:extLst>
          </p:cNvPr>
          <p:cNvCxnSpPr/>
          <p:nvPr userDrawn="1"/>
        </p:nvCxnSpPr>
        <p:spPr>
          <a:xfrm>
            <a:off x="5098774" y="1738045"/>
            <a:ext cx="179898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D241A38-27FA-4A8E-B4C9-C6A583795CD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99553" y="537369"/>
            <a:ext cx="1798982" cy="11699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01.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083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1 ContAC_Chapter Title_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60AD2-4232-4E6D-93FF-E677789300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Chapter Title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8CFF5F-B9BE-47DB-BB36-5057100AF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8487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21 ContAC_Titl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0C56B-2D53-4128-B866-01B128965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68186"/>
            <a:ext cx="10515600" cy="105250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9DD71-74E9-4623-A090-D7C7AFEDF9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86482"/>
            <a:ext cx="10515600" cy="4351338"/>
          </a:xfrm>
          <a:prstGeom prst="rect">
            <a:avLst/>
          </a:prstGeom>
          <a:solidFill>
            <a:schemeClr val="bg2">
              <a:lumMod val="50000"/>
              <a:alpha val="28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+mn-lt"/>
              </a:defRPr>
            </a:lvl2pPr>
            <a:lvl3pPr>
              <a:defRPr b="1">
                <a:solidFill>
                  <a:schemeClr val="bg1"/>
                </a:solidFill>
                <a:latin typeface="+mn-lt"/>
              </a:defRPr>
            </a:lvl3pPr>
            <a:lvl4pPr>
              <a:defRPr b="1">
                <a:solidFill>
                  <a:schemeClr val="bg1"/>
                </a:solidFill>
                <a:latin typeface="+mn-lt"/>
              </a:defRPr>
            </a:lvl4pPr>
            <a:lvl5pPr>
              <a:defRPr b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ko-KR" altLang="en-US" dirty="0"/>
              <a:t>주요</a:t>
            </a:r>
            <a:r>
              <a:rPr lang="en-US" altLang="ko-KR" dirty="0"/>
              <a:t> </a:t>
            </a:r>
            <a:r>
              <a:rPr lang="ko-KR" altLang="en-US" dirty="0"/>
              <a:t>내용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5346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21 ContAC_Title_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0C56B-2D53-4128-B866-01B128965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68186"/>
            <a:ext cx="10515600" cy="1052501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9DD71-74E9-4623-A090-D7C7AFEDF9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86482"/>
            <a:ext cx="10515600" cy="4351338"/>
          </a:xfrm>
          <a:prstGeom prst="rect">
            <a:avLst/>
          </a:prstGeom>
          <a:solidFill>
            <a:schemeClr val="bg2">
              <a:alpha val="65000"/>
            </a:schemeClr>
          </a:solidFill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ko-KR" altLang="en-US" dirty="0"/>
              <a:t>주요 내용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45433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021 ContAC_Mentor Introdu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4B8D6FA-4C37-43C2-A31E-6446AD959968}"/>
              </a:ext>
            </a:extLst>
          </p:cNvPr>
          <p:cNvSpPr/>
          <p:nvPr userDrawn="1"/>
        </p:nvSpPr>
        <p:spPr>
          <a:xfrm>
            <a:off x="2909837" y="1624513"/>
            <a:ext cx="3263198" cy="2535862"/>
          </a:xfrm>
          <a:prstGeom prst="roundRect">
            <a:avLst/>
          </a:prstGeom>
          <a:solidFill>
            <a:schemeClr val="tx1">
              <a:lumMod val="65000"/>
              <a:lumOff val="3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A296094-88B3-4278-9F1C-1978EE90E8DB}"/>
              </a:ext>
            </a:extLst>
          </p:cNvPr>
          <p:cNvSpPr/>
          <p:nvPr userDrawn="1"/>
        </p:nvSpPr>
        <p:spPr>
          <a:xfrm>
            <a:off x="3085924" y="1785018"/>
            <a:ext cx="2930480" cy="2212385"/>
          </a:xfrm>
          <a:prstGeom prst="roundRect">
            <a:avLst/>
          </a:prstGeom>
          <a:solidFill>
            <a:srgbClr val="6B6767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내용 개체 틀 8" descr="프로그래머">
            <a:extLst>
              <a:ext uri="{FF2B5EF4-FFF2-40B4-BE49-F238E27FC236}">
                <a16:creationId xmlns:a16="http://schemas.microsoft.com/office/drawing/2014/main" id="{7E1D4C51-80BD-42E7-85B3-3B9FBA7CC8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6586" y="1867704"/>
            <a:ext cx="2129699" cy="203308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1C0A245-8E18-4BEF-B9DD-2515DD96532E}"/>
              </a:ext>
            </a:extLst>
          </p:cNvPr>
          <p:cNvCxnSpPr>
            <a:cxnSpLocks/>
          </p:cNvCxnSpPr>
          <p:nvPr userDrawn="1"/>
        </p:nvCxnSpPr>
        <p:spPr>
          <a:xfrm>
            <a:off x="6173035" y="2317637"/>
            <a:ext cx="3068242" cy="0"/>
          </a:xfrm>
          <a:prstGeom prst="line">
            <a:avLst/>
          </a:prstGeom>
          <a:ln w="19050">
            <a:solidFill>
              <a:srgbClr val="3B3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C1F4949-6148-49BD-A40E-44AB3ABA5C69}"/>
              </a:ext>
            </a:extLst>
          </p:cNvPr>
          <p:cNvGrpSpPr/>
          <p:nvPr userDrawn="1"/>
        </p:nvGrpSpPr>
        <p:grpSpPr>
          <a:xfrm>
            <a:off x="3128646" y="1280601"/>
            <a:ext cx="1760337" cy="263660"/>
            <a:chOff x="3128646" y="1280601"/>
            <a:chExt cx="1760337" cy="263660"/>
          </a:xfrm>
        </p:grpSpPr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E5358AF9-142B-4BF6-B56C-C41FFBEF4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28646" y="1314651"/>
              <a:ext cx="815856" cy="222081"/>
            </a:xfrm>
            <a:prstGeom prst="rect">
              <a:avLst/>
            </a:prstGeom>
          </p:spPr>
        </p:pic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54EFE7C4-BCF6-401A-8CF6-1BB6BD48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73126" y="1280601"/>
              <a:ext cx="815857" cy="263660"/>
            </a:xfrm>
            <a:prstGeom prst="rect">
              <a:avLst/>
            </a:prstGeom>
          </p:spPr>
        </p:pic>
      </p:grpSp>
      <p:pic>
        <p:nvPicPr>
          <p:cNvPr id="13" name="그래픽 12">
            <a:extLst>
              <a:ext uri="{FF2B5EF4-FFF2-40B4-BE49-F238E27FC236}">
                <a16:creationId xmlns:a16="http://schemas.microsoft.com/office/drawing/2014/main" id="{69E575F8-D84C-4D29-9989-D57579011A6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4009" y="4260083"/>
            <a:ext cx="3014308" cy="84721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F370471-9E3C-4A3D-A367-C87D888B68C5}"/>
              </a:ext>
            </a:extLst>
          </p:cNvPr>
          <p:cNvGrpSpPr/>
          <p:nvPr userDrawn="1"/>
        </p:nvGrpSpPr>
        <p:grpSpPr>
          <a:xfrm>
            <a:off x="4082854" y="3688862"/>
            <a:ext cx="1024440" cy="208577"/>
            <a:chOff x="4082854" y="3688862"/>
            <a:chExt cx="1024440" cy="208577"/>
          </a:xfrm>
        </p:grpSpPr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D3714684-D314-4E54-93E5-CEC8E3DC4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82854" y="3688862"/>
              <a:ext cx="158682" cy="208577"/>
            </a:xfrm>
            <a:prstGeom prst="rect">
              <a:avLst/>
            </a:prstGeom>
          </p:spPr>
        </p:pic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78968582-C25A-40E4-A8F0-092DFA38C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296862" y="3688862"/>
              <a:ext cx="158682" cy="208577"/>
            </a:xfrm>
            <a:prstGeom prst="rect">
              <a:avLst/>
            </a:prstGeom>
          </p:spPr>
        </p:pic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99EC145C-A48D-4A49-987B-077AFA765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10870" y="3688862"/>
              <a:ext cx="158682" cy="208577"/>
            </a:xfrm>
            <a:prstGeom prst="rect">
              <a:avLst/>
            </a:prstGeom>
          </p:spPr>
        </p:pic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56D244E6-F5B9-46FA-AEEF-D2F16AE0E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34605" y="3688862"/>
              <a:ext cx="158682" cy="208577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990231A5-6CC1-43DC-BEB6-04059AC8A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48612" y="3688862"/>
              <a:ext cx="158682" cy="208577"/>
            </a:xfrm>
            <a:prstGeom prst="rect">
              <a:avLst/>
            </a:prstGeom>
          </p:spPr>
        </p:pic>
      </p:grpSp>
      <p:sp>
        <p:nvSpPr>
          <p:cNvPr id="24" name="제목 23">
            <a:extLst>
              <a:ext uri="{FF2B5EF4-FFF2-40B4-BE49-F238E27FC236}">
                <a16:creationId xmlns:a16="http://schemas.microsoft.com/office/drawing/2014/main" id="{4AB09F3B-E730-4762-B689-12DC7420D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6076" y="4320880"/>
            <a:ext cx="2290446" cy="831728"/>
          </a:xfrm>
        </p:spPr>
        <p:txBody>
          <a:bodyPr>
            <a:normAutofit/>
          </a:bodyPr>
          <a:lstStyle>
            <a:lvl1pPr>
              <a:defRPr sz="4000">
                <a:solidFill>
                  <a:srgbClr val="211F20"/>
                </a:solidFill>
              </a:defRPr>
            </a:lvl1pPr>
          </a:lstStyle>
          <a:p>
            <a:r>
              <a:rPr lang="ko-KR" altLang="en-US" dirty="0"/>
              <a:t>멘 토 명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07380BD-41F6-45CE-B313-BEDCBBAC91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5605" y="1867704"/>
            <a:ext cx="2703513" cy="45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ko-KR" altLang="en-US" dirty="0"/>
              <a:t>소속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D0428CE6-E73A-4FD3-8B30-3FD35D2A1F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5863" y="2432050"/>
            <a:ext cx="2974975" cy="1889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ko-KR" altLang="en-US" dirty="0"/>
              <a:t>주요 이력</a:t>
            </a:r>
            <a:r>
              <a:rPr lang="en-US" altLang="ko-KR" dirty="0"/>
              <a:t> 1</a:t>
            </a:r>
          </a:p>
          <a:p>
            <a:pPr lvl="0"/>
            <a:r>
              <a:rPr lang="ko-KR" altLang="en-US" dirty="0"/>
              <a:t>주요 이력 </a:t>
            </a:r>
            <a:r>
              <a:rPr lang="en-US" altLang="ko-KR" dirty="0"/>
              <a:t>2</a:t>
            </a:r>
          </a:p>
          <a:p>
            <a:pPr lvl="0"/>
            <a:r>
              <a:rPr lang="ko-KR" altLang="en-US" dirty="0"/>
              <a:t>주요 이력 </a:t>
            </a:r>
            <a:r>
              <a:rPr lang="en-US" altLang="ko-KR" dirty="0"/>
              <a:t>3</a:t>
            </a:r>
          </a:p>
        </p:txBody>
      </p:sp>
      <p:sp>
        <p:nvSpPr>
          <p:cNvPr id="31" name="그림 개체 틀 30">
            <a:extLst>
              <a:ext uri="{FF2B5EF4-FFF2-40B4-BE49-F238E27FC236}">
                <a16:creationId xmlns:a16="http://schemas.microsoft.com/office/drawing/2014/main" id="{5F7E1264-2408-42C5-85C2-54C149080E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85925" y="1785018"/>
            <a:ext cx="2907522" cy="2212385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txBody>
          <a:bodyPr anchor="ctr"/>
          <a:lstStyle>
            <a:lvl1pPr marL="0" indent="0" algn="ctr"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dirty="0"/>
              <a:t>프로필 사진</a:t>
            </a:r>
          </a:p>
        </p:txBody>
      </p:sp>
    </p:spTree>
    <p:extLst>
      <p:ext uri="{BB962C8B-B14F-4D97-AF65-F5344CB8AC3E}">
        <p14:creationId xmlns:p14="http://schemas.microsoft.com/office/powerpoint/2010/main" val="1493047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1 ContAC_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95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021 ContAC_Chapter Title_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797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E4C36D-5059-4466-A72F-99676FCCC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59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프로젝트명</a:t>
            </a:r>
          </a:p>
        </p:txBody>
      </p:sp>
    </p:spTree>
    <p:extLst>
      <p:ext uri="{BB962C8B-B14F-4D97-AF65-F5344CB8AC3E}">
        <p14:creationId xmlns:p14="http://schemas.microsoft.com/office/powerpoint/2010/main" val="140840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60" r:id="rId3"/>
    <p:sldLayoutId id="2147483650" r:id="rId4"/>
    <p:sldLayoutId id="2147483661" r:id="rId5"/>
    <p:sldLayoutId id="2147483664" r:id="rId6"/>
    <p:sldLayoutId id="2147483662" r:id="rId7"/>
    <p:sldLayoutId id="2147483666" r:id="rId8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view.opendev.org/c/openstack/python-openstackclient/+/812421" TargetMode="External"/><Relationship Id="rId5" Type="http://schemas.openxmlformats.org/officeDocument/2006/relationships/hyperlink" Target="https://review.opendev.org/c/openstack/python-openstackclient/+/812721" TargetMode="Externa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306A2-1398-408E-AAD9-F5956ABBE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189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/>
              <a:t>OpenStack</a:t>
            </a:r>
            <a:endParaRPr lang="ko-KR" altLang="en-US" sz="60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B1A8DC-4919-EC4C-B47A-DA7D9790BBF4}"/>
              </a:ext>
            </a:extLst>
          </p:cNvPr>
          <p:cNvSpPr txBox="1">
            <a:spLocks/>
          </p:cNvSpPr>
          <p:nvPr/>
        </p:nvSpPr>
        <p:spPr>
          <a:xfrm>
            <a:off x="9140687" y="5009322"/>
            <a:ext cx="2213113" cy="422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500" dirty="0"/>
              <a:t>발표자 </a:t>
            </a:r>
            <a:r>
              <a:rPr lang="en-US" altLang="ko-KR" sz="1500" dirty="0"/>
              <a:t>:</a:t>
            </a:r>
            <a:r>
              <a:rPr lang="ko-KR" altLang="en-US" sz="1500" dirty="0"/>
              <a:t> 김승태</a:t>
            </a:r>
            <a:endParaRPr lang="en-US" altLang="ko-KR" sz="15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01F69FF-66F0-F24A-8DD4-66135E6AAABE}"/>
              </a:ext>
            </a:extLst>
          </p:cNvPr>
          <p:cNvSpPr txBox="1">
            <a:spLocks/>
          </p:cNvSpPr>
          <p:nvPr/>
        </p:nvSpPr>
        <p:spPr>
          <a:xfrm>
            <a:off x="4020378" y="3997461"/>
            <a:ext cx="4151244" cy="422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OpenStack</a:t>
            </a:r>
            <a:r>
              <a:rPr lang="ko-KR" altLang="en-US" sz="1500" dirty="0"/>
              <a:t>을 모르지만 </a:t>
            </a:r>
            <a:r>
              <a:rPr lang="en-US" altLang="ko-KR" sz="1500" dirty="0"/>
              <a:t>OpenStack</a:t>
            </a:r>
            <a:r>
              <a:rPr lang="ko-KR" altLang="en-US" sz="1500" dirty="0"/>
              <a:t>에 기여하기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4019888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2CF8B2A-28CA-1E48-A078-998A3CC75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7" y="1694817"/>
            <a:ext cx="1917700" cy="596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865F00-6018-BF4E-9640-18BFBB8AE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67" y="3255544"/>
            <a:ext cx="5651220" cy="24371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240052-8790-2945-9B48-DE1D1D525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700" y="1675130"/>
            <a:ext cx="5154269" cy="41579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09EFBB6-FF98-2F46-9679-C4328DC58570}"/>
              </a:ext>
            </a:extLst>
          </p:cNvPr>
          <p:cNvSpPr/>
          <p:nvPr/>
        </p:nvSpPr>
        <p:spPr>
          <a:xfrm>
            <a:off x="393367" y="4225040"/>
            <a:ext cx="5651220" cy="16407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4DB632-DD44-074D-904D-C2329EF0B548}"/>
              </a:ext>
            </a:extLst>
          </p:cNvPr>
          <p:cNvSpPr/>
          <p:nvPr/>
        </p:nvSpPr>
        <p:spPr>
          <a:xfrm>
            <a:off x="377547" y="5024178"/>
            <a:ext cx="5651220" cy="16407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0DFEB0-0F6C-D547-A621-30CE1DC04B76}"/>
              </a:ext>
            </a:extLst>
          </p:cNvPr>
          <p:cNvSpPr/>
          <p:nvPr/>
        </p:nvSpPr>
        <p:spPr>
          <a:xfrm>
            <a:off x="6416700" y="3374723"/>
            <a:ext cx="5154269" cy="3983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9B5D4C-2158-4D44-9860-54367706A08A}"/>
              </a:ext>
            </a:extLst>
          </p:cNvPr>
          <p:cNvSpPr/>
          <p:nvPr/>
        </p:nvSpPr>
        <p:spPr>
          <a:xfrm>
            <a:off x="6397450" y="2401745"/>
            <a:ext cx="5154269" cy="27349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텍스트 개체 틀 25">
            <a:extLst>
              <a:ext uri="{FF2B5EF4-FFF2-40B4-BE49-F238E27FC236}">
                <a16:creationId xmlns:a16="http://schemas.microsoft.com/office/drawing/2014/main" id="{8806B2BD-754F-6D41-87CC-5A19AA7355C6}"/>
              </a:ext>
            </a:extLst>
          </p:cNvPr>
          <p:cNvSpPr txBox="1">
            <a:spLocks/>
          </p:cNvSpPr>
          <p:nvPr/>
        </p:nvSpPr>
        <p:spPr>
          <a:xfrm>
            <a:off x="393367" y="569746"/>
            <a:ext cx="7083198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Nova,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Glance</a:t>
            </a:r>
            <a:r>
              <a:rPr lang="ko-KR" altLang="en-US" sz="2000" dirty="0">
                <a:solidFill>
                  <a:schemeClr val="tx1"/>
                </a:solidFill>
              </a:rPr>
              <a:t> 커맨드 개발하기 </a:t>
            </a:r>
            <a:r>
              <a:rPr lang="en-US" altLang="ko-KR" sz="2000" dirty="0">
                <a:solidFill>
                  <a:schemeClr val="tx1"/>
                </a:solidFill>
              </a:rPr>
              <a:t>(7 ~ 8</a:t>
            </a:r>
            <a:r>
              <a:rPr lang="ko-KR" altLang="en-US" sz="2000" dirty="0">
                <a:solidFill>
                  <a:schemeClr val="tx1"/>
                </a:solidFill>
              </a:rPr>
              <a:t>주차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텍스트 개체 틀 25">
            <a:extLst>
              <a:ext uri="{FF2B5EF4-FFF2-40B4-BE49-F238E27FC236}">
                <a16:creationId xmlns:a16="http://schemas.microsoft.com/office/drawing/2014/main" id="{1695B2FD-07BD-D145-98FE-DA33FC6C6F10}"/>
              </a:ext>
            </a:extLst>
          </p:cNvPr>
          <p:cNvSpPr txBox="1">
            <a:spLocks/>
          </p:cNvSpPr>
          <p:nvPr/>
        </p:nvSpPr>
        <p:spPr>
          <a:xfrm>
            <a:off x="377547" y="2448226"/>
            <a:ext cx="4704708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Host, hypervisor </a:t>
            </a:r>
            <a:r>
              <a:rPr lang="ko-KR" altLang="en-US" sz="1600" dirty="0">
                <a:solidFill>
                  <a:schemeClr val="tx1"/>
                </a:solidFill>
              </a:rPr>
              <a:t>관련 커맨드 </a:t>
            </a:r>
            <a:r>
              <a:rPr lang="en-US" altLang="ko-KR" sz="1600" dirty="0">
                <a:solidFill>
                  <a:schemeClr val="tx1"/>
                </a:solidFill>
              </a:rPr>
              <a:t>PR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270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18FBA7-C717-8D40-9D9E-8462E88FD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16" y="1908583"/>
            <a:ext cx="2400300" cy="50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6F1C98-3696-5841-9CC5-41EAADDA4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578" y="1408707"/>
            <a:ext cx="5920806" cy="45067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395843-F5B9-1441-8867-BC9353C7AD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78"/>
          <a:stretch/>
        </p:blipFill>
        <p:spPr>
          <a:xfrm>
            <a:off x="335616" y="3676983"/>
            <a:ext cx="5447900" cy="108765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3440BB-4910-F74B-8A24-4321C6E7AB56}"/>
              </a:ext>
            </a:extLst>
          </p:cNvPr>
          <p:cNvSpPr/>
          <p:nvPr/>
        </p:nvSpPr>
        <p:spPr>
          <a:xfrm>
            <a:off x="5935578" y="5024053"/>
            <a:ext cx="5920806" cy="55871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BE54BA-49EE-B248-A1CC-4E446F4EBB96}"/>
              </a:ext>
            </a:extLst>
          </p:cNvPr>
          <p:cNvSpPr/>
          <p:nvPr/>
        </p:nvSpPr>
        <p:spPr>
          <a:xfrm>
            <a:off x="335616" y="3662096"/>
            <a:ext cx="5447900" cy="66940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텍스트 개체 틀 25">
            <a:extLst>
              <a:ext uri="{FF2B5EF4-FFF2-40B4-BE49-F238E27FC236}">
                <a16:creationId xmlns:a16="http://schemas.microsoft.com/office/drawing/2014/main" id="{32454649-3C35-CE43-AAC4-F1FA715ED276}"/>
              </a:ext>
            </a:extLst>
          </p:cNvPr>
          <p:cNvSpPr txBox="1">
            <a:spLocks/>
          </p:cNvSpPr>
          <p:nvPr/>
        </p:nvSpPr>
        <p:spPr>
          <a:xfrm>
            <a:off x="393367" y="569746"/>
            <a:ext cx="7083198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Nova,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Glance</a:t>
            </a:r>
            <a:r>
              <a:rPr lang="ko-KR" altLang="en-US" sz="2000" dirty="0">
                <a:solidFill>
                  <a:schemeClr val="tx1"/>
                </a:solidFill>
              </a:rPr>
              <a:t> 커맨드 개발하기 </a:t>
            </a:r>
            <a:r>
              <a:rPr lang="en-US" altLang="ko-KR" sz="2000" dirty="0">
                <a:solidFill>
                  <a:schemeClr val="tx1"/>
                </a:solidFill>
              </a:rPr>
              <a:t>(7 ~ 8</a:t>
            </a:r>
            <a:r>
              <a:rPr lang="ko-KR" altLang="en-US" sz="2000" dirty="0">
                <a:solidFill>
                  <a:schemeClr val="tx1"/>
                </a:solidFill>
              </a:rPr>
              <a:t>주차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텍스트 개체 틀 25">
            <a:extLst>
              <a:ext uri="{FF2B5EF4-FFF2-40B4-BE49-F238E27FC236}">
                <a16:creationId xmlns:a16="http://schemas.microsoft.com/office/drawing/2014/main" id="{059B4CE9-583B-2242-B805-02A67172C95C}"/>
              </a:ext>
            </a:extLst>
          </p:cNvPr>
          <p:cNvSpPr txBox="1">
            <a:spLocks/>
          </p:cNvSpPr>
          <p:nvPr/>
        </p:nvSpPr>
        <p:spPr>
          <a:xfrm>
            <a:off x="335616" y="2540413"/>
            <a:ext cx="4704708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OS Image </a:t>
            </a:r>
            <a:r>
              <a:rPr lang="ko-KR" altLang="en-US" sz="1600" dirty="0">
                <a:solidFill>
                  <a:schemeClr val="tx1"/>
                </a:solidFill>
              </a:rPr>
              <a:t>관련 커맨드</a:t>
            </a:r>
            <a:r>
              <a:rPr lang="en-US" altLang="ko-KR" sz="1600" dirty="0">
                <a:solidFill>
                  <a:schemeClr val="tx1"/>
                </a:solidFill>
              </a:rPr>
              <a:t> (Task)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PR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35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5">
            <a:extLst>
              <a:ext uri="{FF2B5EF4-FFF2-40B4-BE49-F238E27FC236}">
                <a16:creationId xmlns:a16="http://schemas.microsoft.com/office/drawing/2014/main" id="{FC45F606-3ADC-814C-96E5-098A6D1764D7}"/>
              </a:ext>
            </a:extLst>
          </p:cNvPr>
          <p:cNvSpPr txBox="1">
            <a:spLocks/>
          </p:cNvSpPr>
          <p:nvPr/>
        </p:nvSpPr>
        <p:spPr>
          <a:xfrm>
            <a:off x="393367" y="569746"/>
            <a:ext cx="7083198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개별 이슈 해결하기</a:t>
            </a:r>
            <a:r>
              <a:rPr lang="en-US" altLang="ko-KR" sz="2000" dirty="0">
                <a:solidFill>
                  <a:schemeClr val="tx1"/>
                </a:solidFill>
              </a:rPr>
              <a:t> (9 ~ 10</a:t>
            </a:r>
            <a:r>
              <a:rPr lang="ko-KR" altLang="en-US" sz="2000" dirty="0">
                <a:solidFill>
                  <a:schemeClr val="tx1"/>
                </a:solidFill>
              </a:rPr>
              <a:t>주차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F920BF-5E57-DA44-BEB1-4FEA2A301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7" y="1336620"/>
            <a:ext cx="4257606" cy="3179923"/>
          </a:xfrm>
          <a:prstGeom prst="rect">
            <a:avLst/>
          </a:prstGeom>
        </p:spPr>
      </p:pic>
      <p:sp>
        <p:nvSpPr>
          <p:cNvPr id="8" name="텍스트 개체 틀 25">
            <a:extLst>
              <a:ext uri="{FF2B5EF4-FFF2-40B4-BE49-F238E27FC236}">
                <a16:creationId xmlns:a16="http://schemas.microsoft.com/office/drawing/2014/main" id="{8C0C6A09-8143-C54D-B5C8-84EB48BC20B2}"/>
              </a:ext>
            </a:extLst>
          </p:cNvPr>
          <p:cNvSpPr txBox="1">
            <a:spLocks/>
          </p:cNvSpPr>
          <p:nvPr/>
        </p:nvSpPr>
        <p:spPr>
          <a:xfrm>
            <a:off x="542683" y="5707025"/>
            <a:ext cx="3958974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openstack</a:t>
            </a:r>
            <a:r>
              <a:rPr lang="en-US" altLang="ko-KR" sz="1600" dirty="0">
                <a:solidFill>
                  <a:schemeClr val="tx1"/>
                </a:solidFill>
              </a:rPr>
              <a:t> configuration show --mask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7D84D2-289D-7648-B03F-7C4B10C54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714" y="3790865"/>
            <a:ext cx="4257606" cy="18101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E171B8-E5B3-624F-B9B1-CDFE49B6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351" y="1023771"/>
            <a:ext cx="3315002" cy="50773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356CD5-D9E0-6946-A231-28857EE8D84E}"/>
              </a:ext>
            </a:extLst>
          </p:cNvPr>
          <p:cNvSpPr/>
          <p:nvPr/>
        </p:nvSpPr>
        <p:spPr>
          <a:xfrm>
            <a:off x="7882349" y="1330581"/>
            <a:ext cx="3315003" cy="1902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9FD613-B09A-4246-A979-6DD3BD9F7EB4}"/>
              </a:ext>
            </a:extLst>
          </p:cNvPr>
          <p:cNvSpPr/>
          <p:nvPr/>
        </p:nvSpPr>
        <p:spPr>
          <a:xfrm>
            <a:off x="7882348" y="3467328"/>
            <a:ext cx="3315003" cy="1902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4ECADA82-0F85-B744-B41F-FF5229EF9BE8}"/>
              </a:ext>
            </a:extLst>
          </p:cNvPr>
          <p:cNvSpPr/>
          <p:nvPr/>
        </p:nvSpPr>
        <p:spPr>
          <a:xfrm rot="16200000">
            <a:off x="6752315" y="2728340"/>
            <a:ext cx="579329" cy="1401319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텍스트 개체 틀 25">
            <a:extLst>
              <a:ext uri="{FF2B5EF4-FFF2-40B4-BE49-F238E27FC236}">
                <a16:creationId xmlns:a16="http://schemas.microsoft.com/office/drawing/2014/main" id="{CE8C33C9-2AB7-0747-AA20-A00CED6850E5}"/>
              </a:ext>
            </a:extLst>
          </p:cNvPr>
          <p:cNvSpPr txBox="1">
            <a:spLocks/>
          </p:cNvSpPr>
          <p:nvPr/>
        </p:nvSpPr>
        <p:spPr>
          <a:xfrm>
            <a:off x="4853220" y="2184530"/>
            <a:ext cx="2976199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기존 테스트 코드를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ko-KR" altLang="en-US" sz="1600" dirty="0">
                <a:solidFill>
                  <a:schemeClr val="tx1"/>
                </a:solidFill>
              </a:rPr>
              <a:t>개의 상황으로 나눠 업데이트</a:t>
            </a:r>
          </a:p>
        </p:txBody>
      </p:sp>
      <p:sp>
        <p:nvSpPr>
          <p:cNvPr id="16" name="텍스트 개체 틀 25">
            <a:extLst>
              <a:ext uri="{FF2B5EF4-FFF2-40B4-BE49-F238E27FC236}">
                <a16:creationId xmlns:a16="http://schemas.microsoft.com/office/drawing/2014/main" id="{A49FDD6E-2690-3D4E-8F2B-AE691C26231B}"/>
              </a:ext>
            </a:extLst>
          </p:cNvPr>
          <p:cNvSpPr txBox="1">
            <a:spLocks/>
          </p:cNvSpPr>
          <p:nvPr/>
        </p:nvSpPr>
        <p:spPr>
          <a:xfrm>
            <a:off x="4570117" y="3773240"/>
            <a:ext cx="1131029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김승태</a:t>
            </a:r>
          </a:p>
        </p:txBody>
      </p:sp>
    </p:spTree>
    <p:extLst>
      <p:ext uri="{BB962C8B-B14F-4D97-AF65-F5344CB8AC3E}">
        <p14:creationId xmlns:p14="http://schemas.microsoft.com/office/powerpoint/2010/main" val="4249954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4EFF2F0-5D79-6041-9505-2302F2ACC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64" y="3558278"/>
            <a:ext cx="3200550" cy="2791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1DD0221-81FB-9240-93E8-9830E5756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714" y="3558279"/>
            <a:ext cx="3532862" cy="279149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FEFD667-DE3D-224E-961F-E44E74B85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165" y="497214"/>
            <a:ext cx="3965671" cy="585255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7FEE1E7-3C83-B944-946E-1569B5ED7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887" y="508230"/>
            <a:ext cx="6157519" cy="2791492"/>
          </a:xfrm>
          <a:prstGeom prst="rect">
            <a:avLst/>
          </a:prstGeom>
        </p:spPr>
      </p:pic>
      <p:sp>
        <p:nvSpPr>
          <p:cNvPr id="19" name="텍스트 개체 틀 25">
            <a:extLst>
              <a:ext uri="{FF2B5EF4-FFF2-40B4-BE49-F238E27FC236}">
                <a16:creationId xmlns:a16="http://schemas.microsoft.com/office/drawing/2014/main" id="{975208C8-2291-524A-9A34-A06E6A962230}"/>
              </a:ext>
            </a:extLst>
          </p:cNvPr>
          <p:cNvSpPr txBox="1">
            <a:spLocks/>
          </p:cNvSpPr>
          <p:nvPr/>
        </p:nvSpPr>
        <p:spPr>
          <a:xfrm>
            <a:off x="8844927" y="1552910"/>
            <a:ext cx="2208555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Maintainer</a:t>
            </a:r>
            <a:r>
              <a:rPr lang="ko-KR" altLang="en-US" sz="1200" dirty="0" err="1">
                <a:solidFill>
                  <a:schemeClr val="tx1"/>
                </a:solidFill>
              </a:rPr>
              <a:t>와의</a:t>
            </a:r>
            <a:r>
              <a:rPr lang="ko-KR" altLang="en-US" sz="1200" dirty="0">
                <a:solidFill>
                  <a:schemeClr val="tx1"/>
                </a:solidFill>
              </a:rPr>
              <a:t> 꾸준한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Discussion!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텍스트 개체 틀 25">
            <a:extLst>
              <a:ext uri="{FF2B5EF4-FFF2-40B4-BE49-F238E27FC236}">
                <a16:creationId xmlns:a16="http://schemas.microsoft.com/office/drawing/2014/main" id="{9C36E3C0-9300-594A-BD67-8C3D6B05C66D}"/>
              </a:ext>
            </a:extLst>
          </p:cNvPr>
          <p:cNvSpPr txBox="1">
            <a:spLocks/>
          </p:cNvSpPr>
          <p:nvPr/>
        </p:nvSpPr>
        <p:spPr>
          <a:xfrm>
            <a:off x="1702924" y="766689"/>
            <a:ext cx="1131029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주지호님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08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5">
            <a:extLst>
              <a:ext uri="{FF2B5EF4-FFF2-40B4-BE49-F238E27FC236}">
                <a16:creationId xmlns:a16="http://schemas.microsoft.com/office/drawing/2014/main" id="{FC45F606-3ADC-814C-96E5-098A6D1764D7}"/>
              </a:ext>
            </a:extLst>
          </p:cNvPr>
          <p:cNvSpPr txBox="1">
            <a:spLocks/>
          </p:cNvSpPr>
          <p:nvPr/>
        </p:nvSpPr>
        <p:spPr>
          <a:xfrm>
            <a:off x="393367" y="569746"/>
            <a:ext cx="7083198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solidFill>
                  <a:schemeClr val="tx1"/>
                </a:solidFill>
              </a:rPr>
              <a:t>멘티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&amp; </a:t>
            </a:r>
            <a:r>
              <a:rPr lang="ko-KR" altLang="en-US" sz="2000" dirty="0">
                <a:solidFill>
                  <a:schemeClr val="tx1"/>
                </a:solidFill>
              </a:rPr>
              <a:t>멘토들과 끊임없는 소통</a:t>
            </a:r>
          </a:p>
        </p:txBody>
      </p:sp>
      <p:pic>
        <p:nvPicPr>
          <p:cNvPr id="6" name="Picture 1" descr="page24image27970192">
            <a:extLst>
              <a:ext uri="{FF2B5EF4-FFF2-40B4-BE49-F238E27FC236}">
                <a16:creationId xmlns:a16="http://schemas.microsoft.com/office/drawing/2014/main" id="{71044F38-E184-164D-B880-FC2427FC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51" y="1265382"/>
            <a:ext cx="3954069" cy="296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285D42-25C4-A143-BC9D-6E5C1492E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858" y="1005817"/>
            <a:ext cx="3706091" cy="37060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9CA70A-65E7-6F40-A380-F8DF32BDE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138" y="3152765"/>
            <a:ext cx="5405094" cy="3135489"/>
          </a:xfrm>
          <a:prstGeom prst="rect">
            <a:avLst/>
          </a:prstGeom>
        </p:spPr>
      </p:pic>
      <p:sp>
        <p:nvSpPr>
          <p:cNvPr id="15" name="텍스트 개체 틀 25">
            <a:extLst>
              <a:ext uri="{FF2B5EF4-FFF2-40B4-BE49-F238E27FC236}">
                <a16:creationId xmlns:a16="http://schemas.microsoft.com/office/drawing/2014/main" id="{A7FA7D05-BCBE-FF4F-82FC-EF936906046A}"/>
              </a:ext>
            </a:extLst>
          </p:cNvPr>
          <p:cNvSpPr txBox="1">
            <a:spLocks/>
          </p:cNvSpPr>
          <p:nvPr/>
        </p:nvSpPr>
        <p:spPr>
          <a:xfrm>
            <a:off x="803757" y="5031485"/>
            <a:ext cx="2192050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ore-KR" altLang="en-US" sz="1600" dirty="0">
                <a:solidFill>
                  <a:schemeClr val="tx1"/>
                </a:solidFill>
              </a:rPr>
              <a:t>온</a:t>
            </a:r>
            <a:r>
              <a:rPr lang="en-US" altLang="ko-Kore-KR" sz="1600" dirty="0">
                <a:solidFill>
                  <a:schemeClr val="tx1"/>
                </a:solidFill>
              </a:rPr>
              <a:t>&amp;</a:t>
            </a:r>
            <a:r>
              <a:rPr lang="ko-Kore-KR" altLang="en-US" sz="1600" dirty="0">
                <a:solidFill>
                  <a:schemeClr val="tx1"/>
                </a:solidFill>
              </a:rPr>
              <a:t>오프라인 회의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텍스트 개체 틀 25">
            <a:extLst>
              <a:ext uri="{FF2B5EF4-FFF2-40B4-BE49-F238E27FC236}">
                <a16:creationId xmlns:a16="http://schemas.microsoft.com/office/drawing/2014/main" id="{28BB0121-7227-9A42-872E-B7A80FC2AC32}"/>
              </a:ext>
            </a:extLst>
          </p:cNvPr>
          <p:cNvSpPr txBox="1">
            <a:spLocks/>
          </p:cNvSpPr>
          <p:nvPr/>
        </p:nvSpPr>
        <p:spPr>
          <a:xfrm>
            <a:off x="9092565" y="5031484"/>
            <a:ext cx="2192050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#</a:t>
            </a:r>
            <a:r>
              <a:rPr lang="en-US" altLang="ko-KR" sz="1600" dirty="0" err="1">
                <a:solidFill>
                  <a:schemeClr val="tx1"/>
                </a:solidFill>
              </a:rPr>
              <a:t>OpenUp</a:t>
            </a:r>
            <a:r>
              <a:rPr lang="en-US" altLang="ko-KR" sz="1600" dirty="0">
                <a:solidFill>
                  <a:schemeClr val="tx1"/>
                </a:solidFill>
              </a:rPr>
              <a:t>_</a:t>
            </a:r>
            <a:r>
              <a:rPr lang="ko-KR" altLang="en-US" sz="1600" dirty="0">
                <a:solidFill>
                  <a:schemeClr val="tx1"/>
                </a:solidFill>
              </a:rPr>
              <a:t>회의실</a:t>
            </a:r>
            <a:r>
              <a:rPr lang="en-US" altLang="ko-KR" sz="1600" dirty="0">
                <a:solidFill>
                  <a:schemeClr val="tx1"/>
                </a:solidFill>
              </a:rPr>
              <a:t>_</a:t>
            </a:r>
            <a:r>
              <a:rPr lang="ko-KR" altLang="en-US" sz="1600" dirty="0">
                <a:solidFill>
                  <a:schemeClr val="tx1"/>
                </a:solidFill>
              </a:rPr>
              <a:t>짱</a:t>
            </a:r>
            <a:r>
              <a:rPr lang="en-US" altLang="ko-KR" sz="1600" dirty="0">
                <a:solidFill>
                  <a:schemeClr val="tx1"/>
                </a:solidFill>
              </a:rPr>
              <a:t>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688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3BB8F8D-64BF-3047-94E3-6E7A834BD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0" y="1023771"/>
            <a:ext cx="4744813" cy="3786726"/>
          </a:xfrm>
          <a:prstGeom prst="rect">
            <a:avLst/>
          </a:prstGeom>
        </p:spPr>
      </p:pic>
      <p:sp>
        <p:nvSpPr>
          <p:cNvPr id="2" name="텍스트 개체 틀 25">
            <a:extLst>
              <a:ext uri="{FF2B5EF4-FFF2-40B4-BE49-F238E27FC236}">
                <a16:creationId xmlns:a16="http://schemas.microsoft.com/office/drawing/2014/main" id="{FC45F606-3ADC-814C-96E5-098A6D1764D7}"/>
              </a:ext>
            </a:extLst>
          </p:cNvPr>
          <p:cNvSpPr txBox="1">
            <a:spLocks/>
          </p:cNvSpPr>
          <p:nvPr/>
        </p:nvSpPr>
        <p:spPr>
          <a:xfrm>
            <a:off x="393367" y="569746"/>
            <a:ext cx="7083198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solidFill>
                  <a:schemeClr val="tx1"/>
                </a:solidFill>
              </a:rPr>
              <a:t>멘티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&amp; </a:t>
            </a:r>
            <a:r>
              <a:rPr lang="ko-KR" altLang="en-US" sz="2000" dirty="0">
                <a:solidFill>
                  <a:schemeClr val="tx1"/>
                </a:solidFill>
              </a:rPr>
              <a:t>멘토들과 끊임없는 소통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EB01F5-B117-2D49-8577-2FCD08791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67" y="1254919"/>
            <a:ext cx="5619688" cy="3128639"/>
          </a:xfrm>
          <a:prstGeom prst="rect">
            <a:avLst/>
          </a:prstGeom>
        </p:spPr>
      </p:pic>
      <p:pic>
        <p:nvPicPr>
          <p:cNvPr id="15" name="Picture 2" descr="page24image27975184">
            <a:extLst>
              <a:ext uri="{FF2B5EF4-FFF2-40B4-BE49-F238E27FC236}">
                <a16:creationId xmlns:a16="http://schemas.microsoft.com/office/drawing/2014/main" id="{77C7F0FD-49D7-5E49-A86F-2C1AF1DFC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24" y="2996021"/>
            <a:ext cx="4248788" cy="318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텍스트 개체 틀 25">
            <a:extLst>
              <a:ext uri="{FF2B5EF4-FFF2-40B4-BE49-F238E27FC236}">
                <a16:creationId xmlns:a16="http://schemas.microsoft.com/office/drawing/2014/main" id="{AF9837D7-CB1F-1B45-8D44-9220061C2EB1}"/>
              </a:ext>
            </a:extLst>
          </p:cNvPr>
          <p:cNvSpPr txBox="1">
            <a:spLocks/>
          </p:cNvSpPr>
          <p:nvPr/>
        </p:nvSpPr>
        <p:spPr>
          <a:xfrm>
            <a:off x="1226071" y="5149056"/>
            <a:ext cx="2192050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ore-KR" altLang="en-US" sz="1600" dirty="0">
                <a:solidFill>
                  <a:schemeClr val="tx1"/>
                </a:solidFill>
              </a:rPr>
              <a:t>격주 토요일은</a:t>
            </a:r>
            <a:endParaRPr lang="en-US" altLang="ko-Kore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ore-KR" sz="1600" dirty="0">
                <a:solidFill>
                  <a:schemeClr val="tx1"/>
                </a:solidFill>
              </a:rPr>
              <a:t>8</a:t>
            </a:r>
            <a:r>
              <a:rPr lang="ko-Kore-KR" altLang="en-US" sz="1600" dirty="0">
                <a:solidFill>
                  <a:schemeClr val="tx1"/>
                </a:solidFill>
              </a:rPr>
              <a:t>시간 줄다리기 코딩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텍스트 개체 틀 25">
            <a:extLst>
              <a:ext uri="{FF2B5EF4-FFF2-40B4-BE49-F238E27FC236}">
                <a16:creationId xmlns:a16="http://schemas.microsoft.com/office/drawing/2014/main" id="{5BD2FE61-CCD7-C042-9BEC-8516348317E1}"/>
              </a:ext>
            </a:extLst>
          </p:cNvPr>
          <p:cNvSpPr txBox="1">
            <a:spLocks/>
          </p:cNvSpPr>
          <p:nvPr/>
        </p:nvSpPr>
        <p:spPr>
          <a:xfrm>
            <a:off x="8682913" y="5309869"/>
            <a:ext cx="2599353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ore-KR" altLang="en-US" sz="1600" dirty="0">
                <a:solidFill>
                  <a:schemeClr val="tx1"/>
                </a:solidFill>
              </a:rPr>
              <a:t>멘토님들의 오픈스택</a:t>
            </a:r>
            <a:r>
              <a:rPr lang="en-US" altLang="ko-Kore-KR" sz="1600" dirty="0">
                <a:solidFill>
                  <a:schemeClr val="tx1"/>
                </a:solidFill>
              </a:rPr>
              <a:t> </a:t>
            </a:r>
            <a:r>
              <a:rPr lang="ko-Kore-KR" altLang="en-US" sz="1600" dirty="0">
                <a:solidFill>
                  <a:schemeClr val="tx1"/>
                </a:solidFill>
              </a:rPr>
              <a:t>강의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731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5">
            <a:extLst>
              <a:ext uri="{FF2B5EF4-FFF2-40B4-BE49-F238E27FC236}">
                <a16:creationId xmlns:a16="http://schemas.microsoft.com/office/drawing/2014/main" id="{FC45F606-3ADC-814C-96E5-098A6D1764D7}"/>
              </a:ext>
            </a:extLst>
          </p:cNvPr>
          <p:cNvSpPr txBox="1">
            <a:spLocks/>
          </p:cNvSpPr>
          <p:nvPr/>
        </p:nvSpPr>
        <p:spPr>
          <a:xfrm>
            <a:off x="564776" y="569746"/>
            <a:ext cx="7083198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solidFill>
                  <a:schemeClr val="tx1"/>
                </a:solidFill>
              </a:rPr>
              <a:t>멘티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&amp; </a:t>
            </a:r>
            <a:r>
              <a:rPr lang="ko-KR" altLang="en-US" sz="2000" dirty="0">
                <a:solidFill>
                  <a:schemeClr val="tx1"/>
                </a:solidFill>
              </a:rPr>
              <a:t>멘토들과 끊임없는 소통</a:t>
            </a:r>
          </a:p>
        </p:txBody>
      </p:sp>
      <p:pic>
        <p:nvPicPr>
          <p:cNvPr id="10" name="Picture 2" descr="page26image631744">
            <a:extLst>
              <a:ext uri="{FF2B5EF4-FFF2-40B4-BE49-F238E27FC236}">
                <a16:creationId xmlns:a16="http://schemas.microsoft.com/office/drawing/2014/main" id="{CDDEA70E-03D4-3646-A6C8-8BD13344B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6" y="1506070"/>
            <a:ext cx="10090389" cy="402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AD94D9-AC09-8047-854B-C1D3A936071B}"/>
              </a:ext>
            </a:extLst>
          </p:cNvPr>
          <p:cNvSpPr/>
          <p:nvPr/>
        </p:nvSpPr>
        <p:spPr>
          <a:xfrm>
            <a:off x="678601" y="2682213"/>
            <a:ext cx="8349896" cy="1052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텍스트 개체 틀 25">
            <a:extLst>
              <a:ext uri="{FF2B5EF4-FFF2-40B4-BE49-F238E27FC236}">
                <a16:creationId xmlns:a16="http://schemas.microsoft.com/office/drawing/2014/main" id="{82E2D2F1-4499-E741-BDD7-65E4D407A13D}"/>
              </a:ext>
            </a:extLst>
          </p:cNvPr>
          <p:cNvSpPr txBox="1">
            <a:spLocks/>
          </p:cNvSpPr>
          <p:nvPr/>
        </p:nvSpPr>
        <p:spPr>
          <a:xfrm>
            <a:off x="678601" y="1023771"/>
            <a:ext cx="7055067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2021</a:t>
            </a:r>
            <a:r>
              <a:rPr lang="ko-KR" altLang="en-US" sz="1400" dirty="0">
                <a:solidFill>
                  <a:schemeClr val="tx1"/>
                </a:solidFill>
              </a:rPr>
              <a:t>년 </a:t>
            </a:r>
            <a:r>
              <a:rPr lang="en-US" altLang="ko-KR" sz="1400" dirty="0">
                <a:solidFill>
                  <a:schemeClr val="tx1"/>
                </a:solidFill>
              </a:rPr>
              <a:t>10</a:t>
            </a:r>
            <a:r>
              <a:rPr lang="ko-KR" altLang="en-US" sz="1400" dirty="0">
                <a:solidFill>
                  <a:schemeClr val="tx1"/>
                </a:solidFill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</a:rPr>
              <a:t>17</a:t>
            </a:r>
            <a:r>
              <a:rPr lang="ko-KR" altLang="en-US" sz="1400" dirty="0">
                <a:solidFill>
                  <a:schemeClr val="tx1"/>
                </a:solidFill>
              </a:rPr>
              <a:t>일 기준 </a:t>
            </a:r>
            <a:r>
              <a:rPr lang="ko-KR" altLang="en-US" sz="1400" dirty="0" err="1">
                <a:solidFill>
                  <a:schemeClr val="tx1"/>
                </a:solidFill>
              </a:rPr>
              <a:t>컨트리뷰션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슬랙</a:t>
            </a:r>
            <a:r>
              <a:rPr lang="ko-KR" altLang="en-US" sz="1400" dirty="0">
                <a:solidFill>
                  <a:schemeClr val="tx1"/>
                </a:solidFill>
              </a:rPr>
              <a:t> 메시지 </a:t>
            </a:r>
            <a:r>
              <a:rPr lang="ko-KR" altLang="en-US" sz="1400" dirty="0">
                <a:solidFill>
                  <a:srgbClr val="92D050"/>
                </a:solidFill>
              </a:rPr>
              <a:t>상위 </a:t>
            </a:r>
            <a:r>
              <a:rPr lang="en-US" altLang="ko-KR" sz="1400" dirty="0">
                <a:solidFill>
                  <a:srgbClr val="92D050"/>
                </a:solidFill>
              </a:rPr>
              <a:t>1,2</a:t>
            </a:r>
            <a:r>
              <a:rPr lang="ko-KR" altLang="en-US" sz="1400" dirty="0">
                <a:solidFill>
                  <a:srgbClr val="92D050"/>
                </a:solidFill>
              </a:rPr>
              <a:t>위 모두 </a:t>
            </a:r>
            <a:r>
              <a:rPr lang="ko-KR" altLang="en-US" sz="1400" dirty="0" err="1">
                <a:solidFill>
                  <a:srgbClr val="92D050"/>
                </a:solidFill>
              </a:rPr>
              <a:t>오픈스택</a:t>
            </a:r>
            <a:r>
              <a:rPr lang="ko-KR" altLang="en-US" sz="1400" dirty="0">
                <a:solidFill>
                  <a:srgbClr val="92D050"/>
                </a:solidFill>
              </a:rPr>
              <a:t> 팀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317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5">
            <a:extLst>
              <a:ext uri="{FF2B5EF4-FFF2-40B4-BE49-F238E27FC236}">
                <a16:creationId xmlns:a16="http://schemas.microsoft.com/office/drawing/2014/main" id="{FC45F606-3ADC-814C-96E5-098A6D1764D7}"/>
              </a:ext>
            </a:extLst>
          </p:cNvPr>
          <p:cNvSpPr txBox="1">
            <a:spLocks/>
          </p:cNvSpPr>
          <p:nvPr/>
        </p:nvSpPr>
        <p:spPr>
          <a:xfrm>
            <a:off x="393367" y="569746"/>
            <a:ext cx="7083198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OpenStack Upstream Event </a:t>
            </a:r>
            <a:r>
              <a:rPr lang="ko-KR" altLang="en-US" sz="2000" dirty="0">
                <a:solidFill>
                  <a:schemeClr val="tx1"/>
                </a:solidFill>
              </a:rPr>
              <a:t>참여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DD22FEA-0EA0-5C4A-BDF4-C032705B1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67" y="1639955"/>
            <a:ext cx="3971489" cy="35780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3D3090-7636-0C49-B61C-863C7154A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580" y="1639955"/>
            <a:ext cx="7357257" cy="3578087"/>
          </a:xfrm>
          <a:prstGeom prst="rect">
            <a:avLst/>
          </a:prstGeom>
        </p:spPr>
      </p:pic>
      <p:sp>
        <p:nvSpPr>
          <p:cNvPr id="5" name="텍스트 개체 틀 25">
            <a:extLst>
              <a:ext uri="{FF2B5EF4-FFF2-40B4-BE49-F238E27FC236}">
                <a16:creationId xmlns:a16="http://schemas.microsoft.com/office/drawing/2014/main" id="{091BFB3F-AAA6-ED47-8AE0-57F80CC41D07}"/>
              </a:ext>
            </a:extLst>
          </p:cNvPr>
          <p:cNvSpPr txBox="1">
            <a:spLocks/>
          </p:cNvSpPr>
          <p:nvPr/>
        </p:nvSpPr>
        <p:spPr>
          <a:xfrm>
            <a:off x="393367" y="5747063"/>
            <a:ext cx="6362435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Upstream</a:t>
            </a:r>
            <a:r>
              <a:rPr lang="ko-KR" altLang="en-US" sz="1600" dirty="0">
                <a:solidFill>
                  <a:schemeClr val="tx1"/>
                </a:solidFill>
              </a:rPr>
              <a:t>에 밀접하게 접근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AI</a:t>
            </a:r>
            <a:r>
              <a:rPr lang="ko-KR" altLang="en-US" sz="1600" dirty="0">
                <a:solidFill>
                  <a:schemeClr val="tx1"/>
                </a:solidFill>
              </a:rPr>
              <a:t>같이 느껴졌던 </a:t>
            </a:r>
            <a:r>
              <a:rPr lang="en-US" altLang="ko-KR" sz="1600" dirty="0">
                <a:solidFill>
                  <a:schemeClr val="tx1"/>
                </a:solidFill>
              </a:rPr>
              <a:t>Maintainer</a:t>
            </a:r>
            <a:r>
              <a:rPr lang="ko-KR" altLang="en-US" sz="1600" dirty="0">
                <a:solidFill>
                  <a:schemeClr val="tx1"/>
                </a:solidFill>
              </a:rPr>
              <a:t>들로부터 </a:t>
            </a:r>
            <a:r>
              <a:rPr lang="ko-KR" altLang="en-US" sz="1600" dirty="0" err="1">
                <a:solidFill>
                  <a:schemeClr val="tx1"/>
                </a:solidFill>
              </a:rPr>
              <a:t>코드리뷰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&amp; </a:t>
            </a:r>
            <a:r>
              <a:rPr lang="ko-KR" altLang="en-US" sz="1600" dirty="0">
                <a:solidFill>
                  <a:schemeClr val="tx1"/>
                </a:solidFill>
              </a:rPr>
              <a:t>피드백을 받았다 </a:t>
            </a:r>
          </a:p>
        </p:txBody>
      </p:sp>
    </p:spTree>
    <p:extLst>
      <p:ext uri="{BB962C8B-B14F-4D97-AF65-F5344CB8AC3E}">
        <p14:creationId xmlns:p14="http://schemas.microsoft.com/office/powerpoint/2010/main" val="354810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5">
            <a:extLst>
              <a:ext uri="{FF2B5EF4-FFF2-40B4-BE49-F238E27FC236}">
                <a16:creationId xmlns:a16="http://schemas.microsoft.com/office/drawing/2014/main" id="{FC45F606-3ADC-814C-96E5-098A6D1764D7}"/>
              </a:ext>
            </a:extLst>
          </p:cNvPr>
          <p:cNvSpPr txBox="1">
            <a:spLocks/>
          </p:cNvSpPr>
          <p:nvPr/>
        </p:nvSpPr>
        <p:spPr>
          <a:xfrm>
            <a:off x="393367" y="569746"/>
            <a:ext cx="7083198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우리의 경험을 기록으로 남기기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CF71EA-EC99-0A4A-B4A0-BEA997F23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46" y="1240849"/>
            <a:ext cx="5685054" cy="43763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DD7E3-10DE-F243-9383-9F1127337797}"/>
              </a:ext>
            </a:extLst>
          </p:cNvPr>
          <p:cNvSpPr txBox="1"/>
          <p:nvPr/>
        </p:nvSpPr>
        <p:spPr>
          <a:xfrm>
            <a:off x="8329808" y="5691536"/>
            <a:ext cx="38621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dirty="0"/>
              <a:t>Reference :</a:t>
            </a:r>
          </a:p>
          <a:p>
            <a:r>
              <a:rPr lang="ko-Kore-KR" altLang="en-US" sz="1400" b="1" dirty="0"/>
              <a:t>https://openstack-kr-contribution-academy-2021.readthedocs.io/ko/latest/index.html</a:t>
            </a:r>
          </a:p>
        </p:txBody>
      </p:sp>
      <p:pic>
        <p:nvPicPr>
          <p:cNvPr id="5" name="Picture 2" descr="사진 설명이 없습니다.">
            <a:extLst>
              <a:ext uri="{FF2B5EF4-FFF2-40B4-BE49-F238E27FC236}">
                <a16:creationId xmlns:a16="http://schemas.microsoft.com/office/drawing/2014/main" id="{555B75D6-ECAB-A549-A3AC-70D1B89E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43" y="1508615"/>
            <a:ext cx="3989540" cy="398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25">
            <a:extLst>
              <a:ext uri="{FF2B5EF4-FFF2-40B4-BE49-F238E27FC236}">
                <a16:creationId xmlns:a16="http://schemas.microsoft.com/office/drawing/2014/main" id="{1EE63D14-2287-FE42-B617-5F41290D0125}"/>
              </a:ext>
            </a:extLst>
          </p:cNvPr>
          <p:cNvSpPr txBox="1">
            <a:spLocks/>
          </p:cNvSpPr>
          <p:nvPr/>
        </p:nvSpPr>
        <p:spPr>
          <a:xfrm>
            <a:off x="393367" y="5747063"/>
            <a:ext cx="5702633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re-KR" altLang="en-US" sz="1600" dirty="0">
                <a:solidFill>
                  <a:schemeClr val="tx1"/>
                </a:solidFill>
              </a:rPr>
              <a:t>내년 참여자들은 우리 보다 더 잘할 것이다</a:t>
            </a:r>
            <a:r>
              <a:rPr lang="en-US" altLang="ko-Kore-KR" sz="1600" dirty="0">
                <a:solidFill>
                  <a:schemeClr val="tx1"/>
                </a:solidFill>
              </a:rPr>
              <a:t>…</a:t>
            </a:r>
            <a:r>
              <a:rPr lang="en-US" altLang="ko-KR" sz="1600" dirty="0">
                <a:solidFill>
                  <a:schemeClr val="tx1"/>
                </a:solidFill>
              </a:rPr>
              <a:t>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226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5">
            <a:extLst>
              <a:ext uri="{FF2B5EF4-FFF2-40B4-BE49-F238E27FC236}">
                <a16:creationId xmlns:a16="http://schemas.microsoft.com/office/drawing/2014/main" id="{FC45F606-3ADC-814C-96E5-098A6D1764D7}"/>
              </a:ext>
            </a:extLst>
          </p:cNvPr>
          <p:cNvSpPr txBox="1">
            <a:spLocks/>
          </p:cNvSpPr>
          <p:nvPr/>
        </p:nvSpPr>
        <p:spPr>
          <a:xfrm>
            <a:off x="393367" y="569746"/>
            <a:ext cx="7083198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최종 결과</a:t>
            </a:r>
          </a:p>
        </p:txBody>
      </p:sp>
      <p:sp>
        <p:nvSpPr>
          <p:cNvPr id="3" name="텍스트 개체 틀 25">
            <a:extLst>
              <a:ext uri="{FF2B5EF4-FFF2-40B4-BE49-F238E27FC236}">
                <a16:creationId xmlns:a16="http://schemas.microsoft.com/office/drawing/2014/main" id="{3FEB2AAA-9D07-934C-9B5D-75E129E7D0F6}"/>
              </a:ext>
            </a:extLst>
          </p:cNvPr>
          <p:cNvSpPr txBox="1">
            <a:spLocks/>
          </p:cNvSpPr>
          <p:nvPr/>
        </p:nvSpPr>
        <p:spPr>
          <a:xfrm>
            <a:off x="768254" y="1706203"/>
            <a:ext cx="5122407" cy="344559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버그 패치 </a:t>
            </a:r>
            <a:r>
              <a:rPr lang="en-US" altLang="ko-KR" sz="2000" dirty="0">
                <a:solidFill>
                  <a:schemeClr val="tx1"/>
                </a:solidFill>
              </a:rPr>
              <a:t>: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rgbClr val="00B050"/>
                </a:solidFill>
              </a:rPr>
              <a:t>5</a:t>
            </a:r>
            <a:r>
              <a:rPr lang="ko-KR" altLang="en-US" sz="2000" dirty="0">
                <a:solidFill>
                  <a:srgbClr val="00B050"/>
                </a:solidFill>
              </a:rPr>
              <a:t>건</a:t>
            </a:r>
            <a:endParaRPr lang="en-US" altLang="ko-KR" sz="20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버그 제보 </a:t>
            </a:r>
            <a:r>
              <a:rPr lang="en-US" altLang="ko-KR" sz="2000" dirty="0">
                <a:solidFill>
                  <a:schemeClr val="tx1"/>
                </a:solidFill>
              </a:rPr>
              <a:t>: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rgbClr val="00B050"/>
                </a:solidFill>
              </a:rPr>
              <a:t>2</a:t>
            </a:r>
            <a:r>
              <a:rPr lang="ko-KR" altLang="en-US" sz="2000" dirty="0">
                <a:solidFill>
                  <a:srgbClr val="00B050"/>
                </a:solidFill>
              </a:rPr>
              <a:t>건</a:t>
            </a:r>
            <a:endParaRPr lang="en-US" altLang="ko-KR" sz="20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이슈 코멘트 </a:t>
            </a:r>
            <a:r>
              <a:rPr lang="en-US" altLang="ko-KR" sz="2000" dirty="0">
                <a:solidFill>
                  <a:schemeClr val="tx1"/>
                </a:solidFill>
              </a:rPr>
              <a:t>: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rgbClr val="00B050"/>
                </a:solidFill>
              </a:rPr>
              <a:t>4</a:t>
            </a:r>
            <a:r>
              <a:rPr lang="ko-KR" altLang="en-US" sz="2000" dirty="0">
                <a:solidFill>
                  <a:srgbClr val="00B050"/>
                </a:solidFill>
              </a:rPr>
              <a:t>건</a:t>
            </a:r>
            <a:endParaRPr lang="en-US" altLang="ko-KR" sz="20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기능 제안 </a:t>
            </a:r>
            <a:r>
              <a:rPr lang="en-US" altLang="ko-KR" sz="2000" dirty="0">
                <a:solidFill>
                  <a:schemeClr val="tx1"/>
                </a:solidFill>
              </a:rPr>
              <a:t>: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rgbClr val="00B050"/>
                </a:solidFill>
              </a:rPr>
              <a:t>8</a:t>
            </a:r>
            <a:r>
              <a:rPr lang="ko-KR" altLang="en-US" sz="2000" dirty="0">
                <a:solidFill>
                  <a:srgbClr val="00B050"/>
                </a:solidFill>
              </a:rPr>
              <a:t>건</a:t>
            </a:r>
            <a:endParaRPr lang="en-US" altLang="ko-KR" sz="20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문서화 </a:t>
            </a:r>
            <a:r>
              <a:rPr lang="en-US" altLang="ko-KR" sz="2000" dirty="0">
                <a:solidFill>
                  <a:schemeClr val="tx1"/>
                </a:solidFill>
              </a:rPr>
              <a:t>: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rgbClr val="00B050"/>
                </a:solidFill>
              </a:rPr>
              <a:t>3</a:t>
            </a:r>
            <a:r>
              <a:rPr lang="ko-KR" altLang="en-US" sz="2000" dirty="0">
                <a:solidFill>
                  <a:srgbClr val="00B050"/>
                </a:solidFill>
              </a:rPr>
              <a:t>건</a:t>
            </a:r>
            <a:endParaRPr lang="en-US" altLang="ko-KR" sz="20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팀 블로그 </a:t>
            </a:r>
            <a:r>
              <a:rPr lang="ko-KR" altLang="en-US" sz="2000" dirty="0">
                <a:solidFill>
                  <a:srgbClr val="00B050"/>
                </a:solidFill>
              </a:rPr>
              <a:t>문서화</a:t>
            </a:r>
            <a:endParaRPr lang="en-US" altLang="ko-KR" sz="20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</a:rPr>
              <a:t>Contributor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Guide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rgbClr val="00B050"/>
                </a:solidFill>
              </a:rPr>
              <a:t>한글화 </a:t>
            </a:r>
            <a:r>
              <a:rPr lang="en-US" altLang="ko-KR" sz="2000" dirty="0">
                <a:solidFill>
                  <a:srgbClr val="00B050"/>
                </a:solidFill>
              </a:rPr>
              <a:t>100%</a:t>
            </a:r>
            <a:r>
              <a:rPr lang="ko-KR" altLang="en-US" sz="2000" dirty="0">
                <a:solidFill>
                  <a:srgbClr val="00B050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달성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FF0000"/>
                </a:solidFill>
              </a:rPr>
              <a:t>멘티</a:t>
            </a:r>
            <a:r>
              <a:rPr lang="ko-KR" altLang="en-US" sz="2000" dirty="0">
                <a:solidFill>
                  <a:srgbClr val="FF0000"/>
                </a:solidFill>
              </a:rPr>
              <a:t> 당 평균 </a:t>
            </a:r>
            <a:r>
              <a:rPr lang="ko-KR" altLang="en-US" sz="2000" dirty="0" err="1">
                <a:solidFill>
                  <a:srgbClr val="FF0000"/>
                </a:solidFill>
              </a:rPr>
              <a:t>커밋</a:t>
            </a:r>
            <a:r>
              <a:rPr lang="ko-KR" altLang="en-US" sz="2000" dirty="0">
                <a:solidFill>
                  <a:srgbClr val="FF0000"/>
                </a:solidFill>
              </a:rPr>
              <a:t> 횟수 </a:t>
            </a:r>
            <a:r>
              <a:rPr lang="en-US" altLang="ko-KR" sz="2000" dirty="0">
                <a:solidFill>
                  <a:srgbClr val="FF0000"/>
                </a:solidFill>
              </a:rPr>
              <a:t>2</a:t>
            </a:r>
            <a:r>
              <a:rPr lang="ko-KR" altLang="en-US" sz="2000" dirty="0">
                <a:solidFill>
                  <a:srgbClr val="FF0000"/>
                </a:solidFill>
              </a:rPr>
              <a:t>회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94C651-78AF-9541-86BD-C181CBBD5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789" y="2716054"/>
            <a:ext cx="6781800" cy="1066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218EF0F-0820-A54A-95D4-D975E3AA009D}"/>
              </a:ext>
            </a:extLst>
          </p:cNvPr>
          <p:cNvSpPr/>
          <p:nvPr/>
        </p:nvSpPr>
        <p:spPr>
          <a:xfrm>
            <a:off x="5168766" y="2958291"/>
            <a:ext cx="346510" cy="154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2B0856-5458-244D-AB17-BB5E8DE22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270" y="1706203"/>
            <a:ext cx="407790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7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image28145472">
            <a:extLst>
              <a:ext uri="{FF2B5EF4-FFF2-40B4-BE49-F238E27FC236}">
                <a16:creationId xmlns:a16="http://schemas.microsoft.com/office/drawing/2014/main" id="{822FDA70-AA8A-B646-8FB8-590F6E247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046" y="1431258"/>
            <a:ext cx="8507908" cy="481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C0C2CAC-3243-AB47-B96F-A078A6D00D08}"/>
              </a:ext>
            </a:extLst>
          </p:cNvPr>
          <p:cNvSpPr/>
          <p:nvPr/>
        </p:nvSpPr>
        <p:spPr>
          <a:xfrm>
            <a:off x="2041236" y="2005378"/>
            <a:ext cx="1625600" cy="140392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텍스트 개체 틀 25">
            <a:extLst>
              <a:ext uri="{FF2B5EF4-FFF2-40B4-BE49-F238E27FC236}">
                <a16:creationId xmlns:a16="http://schemas.microsoft.com/office/drawing/2014/main" id="{238DE4DA-B1A2-9F4A-9827-38A282CBF253}"/>
              </a:ext>
            </a:extLst>
          </p:cNvPr>
          <p:cNvSpPr txBox="1">
            <a:spLocks/>
          </p:cNvSpPr>
          <p:nvPr/>
        </p:nvSpPr>
        <p:spPr>
          <a:xfrm>
            <a:off x="533217" y="473337"/>
            <a:ext cx="7922294" cy="77843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OpenStack</a:t>
            </a:r>
            <a:r>
              <a:rPr lang="ko-KR" altLang="en-US" sz="2000" dirty="0">
                <a:solidFill>
                  <a:schemeClr val="tx1"/>
                </a:solidFill>
              </a:rPr>
              <a:t>은 </a:t>
            </a:r>
            <a:r>
              <a:rPr lang="ko-KR" altLang="en-US" sz="2000" dirty="0" err="1">
                <a:solidFill>
                  <a:schemeClr val="tx1"/>
                </a:solidFill>
              </a:rPr>
              <a:t>여러개의</a:t>
            </a:r>
            <a:r>
              <a:rPr lang="ko-KR" altLang="en-US" sz="2000" dirty="0">
                <a:solidFill>
                  <a:schemeClr val="tx1"/>
                </a:solidFill>
              </a:rPr>
              <a:t> 컴포넌트가 결합된 거대한 프로젝트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6</a:t>
            </a:r>
            <a:r>
              <a:rPr lang="ko-KR" altLang="en-US" sz="2000" dirty="0">
                <a:solidFill>
                  <a:schemeClr val="tx1"/>
                </a:solidFill>
              </a:rPr>
              <a:t>개의 코어 컴포넌트 </a:t>
            </a:r>
            <a:r>
              <a:rPr lang="en-US" altLang="ko-KR" sz="2000" dirty="0">
                <a:solidFill>
                  <a:schemeClr val="tx1"/>
                </a:solidFill>
              </a:rPr>
              <a:t>/ 30</a:t>
            </a:r>
            <a:r>
              <a:rPr lang="ko-KR" altLang="en-US" sz="2000" dirty="0">
                <a:solidFill>
                  <a:schemeClr val="tx1"/>
                </a:solidFill>
              </a:rPr>
              <a:t>여개의 추가 컴포넌트가 독립적으로 구성</a:t>
            </a:r>
          </a:p>
        </p:txBody>
      </p:sp>
    </p:spTree>
    <p:extLst>
      <p:ext uri="{BB962C8B-B14F-4D97-AF65-F5344CB8AC3E}">
        <p14:creationId xmlns:p14="http://schemas.microsoft.com/office/powerpoint/2010/main" val="23096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311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5">
            <a:extLst>
              <a:ext uri="{FF2B5EF4-FFF2-40B4-BE49-F238E27FC236}">
                <a16:creationId xmlns:a16="http://schemas.microsoft.com/office/drawing/2014/main" id="{CD48BF76-751F-7F4E-9546-0E43585717F2}"/>
              </a:ext>
            </a:extLst>
          </p:cNvPr>
          <p:cNvSpPr txBox="1">
            <a:spLocks/>
          </p:cNvSpPr>
          <p:nvPr/>
        </p:nvSpPr>
        <p:spPr>
          <a:xfrm>
            <a:off x="393367" y="1694927"/>
            <a:ext cx="7734633" cy="377454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rgbClr val="FFC000"/>
                </a:solidFill>
              </a:rPr>
              <a:t>Challenges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프로그램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OpenStack</a:t>
            </a:r>
            <a:r>
              <a:rPr lang="ko-KR" altLang="en-US" sz="1600" dirty="0">
                <a:solidFill>
                  <a:schemeClr val="tx1"/>
                </a:solidFill>
              </a:rPr>
              <a:t>과 </a:t>
            </a:r>
            <a:r>
              <a:rPr lang="ko-KR" altLang="en-US" sz="1600" dirty="0">
                <a:solidFill>
                  <a:srgbClr val="00B050"/>
                </a:solidFill>
              </a:rPr>
              <a:t>친해지기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(1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~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ko-KR" altLang="en-US" sz="1600" dirty="0">
                <a:solidFill>
                  <a:schemeClr val="tx1"/>
                </a:solidFill>
              </a:rPr>
              <a:t>주차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OpenStack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</a:rPr>
              <a:t>CLI </a:t>
            </a:r>
            <a:r>
              <a:rPr lang="ko-KR" altLang="en-US" sz="1600" dirty="0">
                <a:solidFill>
                  <a:srgbClr val="00B050"/>
                </a:solidFill>
              </a:rPr>
              <a:t>코드 연습</a:t>
            </a:r>
            <a:r>
              <a:rPr lang="ko-KR" altLang="en-US" sz="1600" dirty="0">
                <a:solidFill>
                  <a:schemeClr val="tx1"/>
                </a:solidFill>
              </a:rPr>
              <a:t>하기 </a:t>
            </a:r>
            <a:r>
              <a:rPr lang="en-US" altLang="ko-KR" sz="1600" dirty="0">
                <a:solidFill>
                  <a:schemeClr val="tx1"/>
                </a:solidFill>
              </a:rPr>
              <a:t>(3</a:t>
            </a:r>
            <a:r>
              <a:rPr lang="ko-KR" altLang="en-US" sz="1600" dirty="0">
                <a:solidFill>
                  <a:schemeClr val="tx1"/>
                </a:solidFill>
              </a:rPr>
              <a:t>주차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OpenStack</a:t>
            </a:r>
            <a:r>
              <a:rPr lang="ko-KR" altLang="en-US" sz="1600" dirty="0">
                <a:solidFill>
                  <a:schemeClr val="tx1"/>
                </a:solidFill>
              </a:rPr>
              <a:t>에서 </a:t>
            </a:r>
            <a:r>
              <a:rPr lang="ko-KR" altLang="en-US" sz="1600" dirty="0">
                <a:solidFill>
                  <a:srgbClr val="00B050"/>
                </a:solidFill>
              </a:rPr>
              <a:t>기여할 내용 찾기</a:t>
            </a:r>
            <a:r>
              <a:rPr lang="ko-KR" altLang="en-US" sz="1600" dirty="0">
                <a:solidFill>
                  <a:srgbClr val="FFC000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(4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~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5</a:t>
            </a:r>
            <a:r>
              <a:rPr lang="ko-KR" altLang="en-US" sz="1600" dirty="0">
                <a:solidFill>
                  <a:schemeClr val="tx1"/>
                </a:solidFill>
              </a:rPr>
              <a:t>주차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rgbClr val="FFC000"/>
                </a:solidFill>
              </a:rPr>
              <a:t>Masters</a:t>
            </a:r>
            <a:r>
              <a:rPr lang="ko-KR" altLang="en-US" sz="1800" dirty="0">
                <a:solidFill>
                  <a:schemeClr val="tx1"/>
                </a:solidFill>
              </a:rPr>
              <a:t> 프로그램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Nova, Glance </a:t>
            </a:r>
            <a:r>
              <a:rPr lang="ko-KR" altLang="en-US" sz="1600" dirty="0">
                <a:solidFill>
                  <a:schemeClr val="tx1"/>
                </a:solidFill>
              </a:rPr>
              <a:t>커맨드 </a:t>
            </a:r>
            <a:r>
              <a:rPr lang="ko-KR" altLang="en-US" sz="1600" dirty="0">
                <a:solidFill>
                  <a:srgbClr val="00B050"/>
                </a:solidFill>
              </a:rPr>
              <a:t>전수 조사 </a:t>
            </a:r>
            <a:r>
              <a:rPr lang="en-US" altLang="ko-KR" sz="1600" dirty="0">
                <a:solidFill>
                  <a:schemeClr val="tx1"/>
                </a:solidFill>
              </a:rPr>
              <a:t>(6</a:t>
            </a:r>
            <a:r>
              <a:rPr lang="ko-KR" altLang="en-US" sz="1600" dirty="0">
                <a:solidFill>
                  <a:schemeClr val="tx1"/>
                </a:solidFill>
              </a:rPr>
              <a:t>주차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Nova,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Glance</a:t>
            </a:r>
            <a:r>
              <a:rPr lang="ko-KR" altLang="en-US" sz="1600" dirty="0">
                <a:solidFill>
                  <a:schemeClr val="tx1"/>
                </a:solidFill>
              </a:rPr>
              <a:t> 커맨드 </a:t>
            </a:r>
            <a:r>
              <a:rPr lang="ko-KR" altLang="en-US" sz="1600" dirty="0">
                <a:solidFill>
                  <a:srgbClr val="00B050"/>
                </a:solidFill>
              </a:rPr>
              <a:t>문서 정리 </a:t>
            </a:r>
            <a:r>
              <a:rPr lang="en-US" altLang="ko-KR" sz="1600" dirty="0">
                <a:solidFill>
                  <a:srgbClr val="00B050"/>
                </a:solidFill>
              </a:rPr>
              <a:t>&amp;</a:t>
            </a:r>
            <a:r>
              <a:rPr lang="ko-KR" altLang="en-US" sz="1600" dirty="0">
                <a:solidFill>
                  <a:srgbClr val="00B050"/>
                </a:solidFill>
              </a:rPr>
              <a:t> 커맨드 개발</a:t>
            </a:r>
            <a:r>
              <a:rPr lang="ko-KR" altLang="en-US" sz="1600" dirty="0">
                <a:solidFill>
                  <a:schemeClr val="tx1"/>
                </a:solidFill>
              </a:rPr>
              <a:t>하기 </a:t>
            </a:r>
            <a:r>
              <a:rPr lang="en-US" altLang="ko-KR" sz="1600" dirty="0">
                <a:solidFill>
                  <a:schemeClr val="tx1"/>
                </a:solidFill>
              </a:rPr>
              <a:t>(7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~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8</a:t>
            </a:r>
            <a:r>
              <a:rPr lang="ko-KR" altLang="en-US" sz="1600" dirty="0">
                <a:solidFill>
                  <a:schemeClr val="tx1"/>
                </a:solidFill>
              </a:rPr>
              <a:t>주차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B050"/>
                </a:solidFill>
              </a:rPr>
              <a:t>개별 이슈 해결</a:t>
            </a:r>
            <a:r>
              <a:rPr lang="ko-KR" altLang="en-US" sz="1600" dirty="0">
                <a:solidFill>
                  <a:schemeClr val="tx1"/>
                </a:solidFill>
              </a:rPr>
              <a:t>하기 </a:t>
            </a:r>
            <a:r>
              <a:rPr lang="en-US" altLang="ko-KR" sz="1600" dirty="0">
                <a:solidFill>
                  <a:schemeClr val="tx1"/>
                </a:solidFill>
              </a:rPr>
              <a:t>(9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~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10</a:t>
            </a:r>
            <a:r>
              <a:rPr lang="ko-KR" altLang="en-US" sz="1600" dirty="0">
                <a:solidFill>
                  <a:schemeClr val="tx1"/>
                </a:solidFill>
              </a:rPr>
              <a:t>주차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6" name="텍스트 개체 틀 25">
            <a:extLst>
              <a:ext uri="{FF2B5EF4-FFF2-40B4-BE49-F238E27FC236}">
                <a16:creationId xmlns:a16="http://schemas.microsoft.com/office/drawing/2014/main" id="{3F9B339A-6692-B54F-9ED3-992E70FC8EAB}"/>
              </a:ext>
            </a:extLst>
          </p:cNvPr>
          <p:cNvSpPr txBox="1">
            <a:spLocks/>
          </p:cNvSpPr>
          <p:nvPr/>
        </p:nvSpPr>
        <p:spPr>
          <a:xfrm>
            <a:off x="393367" y="569746"/>
            <a:ext cx="7083198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우리의 여정</a:t>
            </a:r>
          </a:p>
        </p:txBody>
      </p:sp>
      <p:pic>
        <p:nvPicPr>
          <p:cNvPr id="9" name="Picture 2" descr="Gather | A better way to meet online.">
            <a:extLst>
              <a:ext uri="{FF2B5EF4-FFF2-40B4-BE49-F238E27FC236}">
                <a16:creationId xmlns:a16="http://schemas.microsoft.com/office/drawing/2014/main" id="{7CE437DE-F5F9-BE4B-BF56-D96C400D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365" y="4641950"/>
            <a:ext cx="1833635" cy="16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개체 틀 25">
            <a:extLst>
              <a:ext uri="{FF2B5EF4-FFF2-40B4-BE49-F238E27FC236}">
                <a16:creationId xmlns:a16="http://schemas.microsoft.com/office/drawing/2014/main" id="{0956036D-EA08-A149-9586-255A68AFFC2A}"/>
              </a:ext>
            </a:extLst>
          </p:cNvPr>
          <p:cNvSpPr txBox="1">
            <a:spLocks/>
          </p:cNvSpPr>
          <p:nvPr/>
        </p:nvSpPr>
        <p:spPr>
          <a:xfrm>
            <a:off x="7870100" y="2754680"/>
            <a:ext cx="3996266" cy="16550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tx1"/>
                </a:solidFill>
              </a:rPr>
              <a:t>우리의 약속</a:t>
            </a:r>
            <a:endParaRPr lang="en-US" altLang="ko-KR" sz="1800" dirty="0">
              <a:solidFill>
                <a:schemeClr val="tx1"/>
              </a:solidFill>
            </a:endParaRP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B050"/>
                </a:solidFill>
              </a:rPr>
              <a:t>매주 화요일 </a:t>
            </a:r>
            <a:r>
              <a:rPr lang="ko-KR" altLang="en-US" sz="1600" dirty="0">
                <a:solidFill>
                  <a:schemeClr val="tx1"/>
                </a:solidFill>
              </a:rPr>
              <a:t>저녁 </a:t>
            </a:r>
            <a:r>
              <a:rPr lang="en-US" altLang="ko-KR" sz="1600" dirty="0">
                <a:solidFill>
                  <a:schemeClr val="tx1"/>
                </a:solidFill>
              </a:rPr>
              <a:t>8</a:t>
            </a:r>
            <a:r>
              <a:rPr lang="ko-KR" altLang="en-US" sz="1600" dirty="0">
                <a:solidFill>
                  <a:schemeClr val="tx1"/>
                </a:solidFill>
              </a:rPr>
              <a:t>시 팀 미팅 시간은 절대 빠지지 않기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B050"/>
                </a:solidFill>
              </a:rPr>
              <a:t>격주 토요일</a:t>
            </a:r>
            <a:r>
              <a:rPr lang="ko-KR" altLang="en-US" sz="1600" dirty="0">
                <a:solidFill>
                  <a:schemeClr val="tx1"/>
                </a:solidFill>
              </a:rPr>
              <a:t> 오전 </a:t>
            </a:r>
            <a:r>
              <a:rPr lang="en-US" altLang="ko-KR" sz="1600" dirty="0">
                <a:solidFill>
                  <a:schemeClr val="tx1"/>
                </a:solidFill>
              </a:rPr>
              <a:t>10</a:t>
            </a:r>
            <a:r>
              <a:rPr lang="ko-KR" altLang="en-US" sz="1600" dirty="0">
                <a:solidFill>
                  <a:schemeClr val="tx1"/>
                </a:solidFill>
              </a:rPr>
              <a:t>시 </a:t>
            </a:r>
            <a:r>
              <a:rPr lang="en-US" altLang="ko-KR" sz="1600" dirty="0">
                <a:solidFill>
                  <a:schemeClr val="tx1"/>
                </a:solidFill>
              </a:rPr>
              <a:t>~</a:t>
            </a:r>
            <a:r>
              <a:rPr lang="ko-KR" altLang="en-US" sz="1600" dirty="0">
                <a:solidFill>
                  <a:schemeClr val="tx1"/>
                </a:solidFill>
              </a:rPr>
              <a:t> 저녁 </a:t>
            </a:r>
            <a:r>
              <a:rPr lang="en-US" altLang="ko-KR" sz="1600" dirty="0">
                <a:solidFill>
                  <a:schemeClr val="tx1"/>
                </a:solidFill>
              </a:rPr>
              <a:t>6</a:t>
            </a:r>
            <a:r>
              <a:rPr lang="ko-KR" altLang="en-US" sz="1600" dirty="0">
                <a:solidFill>
                  <a:schemeClr val="tx1"/>
                </a:solidFill>
              </a:rPr>
              <a:t>시는 스프린트 데이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102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5">
            <a:extLst>
              <a:ext uri="{FF2B5EF4-FFF2-40B4-BE49-F238E27FC236}">
                <a16:creationId xmlns:a16="http://schemas.microsoft.com/office/drawing/2014/main" id="{7D1B05FC-4DFF-4B48-951C-1CD964FB6581}"/>
              </a:ext>
            </a:extLst>
          </p:cNvPr>
          <p:cNvSpPr txBox="1">
            <a:spLocks/>
          </p:cNvSpPr>
          <p:nvPr/>
        </p:nvSpPr>
        <p:spPr>
          <a:xfrm>
            <a:off x="393367" y="569746"/>
            <a:ext cx="7083198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Challenges Program : OpenStack</a:t>
            </a:r>
            <a:r>
              <a:rPr lang="ko-KR" altLang="en-US" sz="2000" dirty="0">
                <a:solidFill>
                  <a:schemeClr val="tx1"/>
                </a:solidFill>
              </a:rPr>
              <a:t>과 친해지기</a:t>
            </a:r>
            <a:r>
              <a:rPr lang="en-US" altLang="ko-KR" sz="2000" dirty="0">
                <a:solidFill>
                  <a:schemeClr val="tx1"/>
                </a:solidFill>
              </a:rPr>
              <a:t> (1</a:t>
            </a:r>
            <a:r>
              <a:rPr lang="ko-KR" altLang="en-US" sz="2000" dirty="0">
                <a:solidFill>
                  <a:schemeClr val="tx1"/>
                </a:solidFill>
              </a:rPr>
              <a:t>주차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3" name="그림 2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C7E2BE0D-75C4-7142-8192-24A319F03F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" t="23461" r="45797" b="7128"/>
          <a:stretch/>
        </p:blipFill>
        <p:spPr>
          <a:xfrm>
            <a:off x="7476565" y="1208516"/>
            <a:ext cx="4196080" cy="4625713"/>
          </a:xfrm>
          <a:prstGeom prst="rect">
            <a:avLst/>
          </a:prstGeom>
        </p:spPr>
      </p:pic>
      <p:pic>
        <p:nvPicPr>
          <p:cNvPr id="5" name="Picture 4" descr="데브스택 설치, 에러해결 [To install Devstack and trouble shooting]">
            <a:extLst>
              <a:ext uri="{FF2B5EF4-FFF2-40B4-BE49-F238E27FC236}">
                <a16:creationId xmlns:a16="http://schemas.microsoft.com/office/drawing/2014/main" id="{BAEDC58E-C0D7-B841-8F95-22B7D62FE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150" y="1976060"/>
            <a:ext cx="2284495" cy="114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텍스트 개체 틀 25">
            <a:extLst>
              <a:ext uri="{FF2B5EF4-FFF2-40B4-BE49-F238E27FC236}">
                <a16:creationId xmlns:a16="http://schemas.microsoft.com/office/drawing/2014/main" id="{F1AD2D87-6957-6542-9196-F332C2606E89}"/>
              </a:ext>
            </a:extLst>
          </p:cNvPr>
          <p:cNvSpPr txBox="1">
            <a:spLocks/>
          </p:cNvSpPr>
          <p:nvPr/>
        </p:nvSpPr>
        <p:spPr>
          <a:xfrm>
            <a:off x="8543365" y="5874869"/>
            <a:ext cx="2062480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devstack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설치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99BE83-AAFA-E849-B27E-B5DEE64EA508}"/>
              </a:ext>
            </a:extLst>
          </p:cNvPr>
          <p:cNvSpPr/>
          <p:nvPr/>
        </p:nvSpPr>
        <p:spPr>
          <a:xfrm>
            <a:off x="7476565" y="5586291"/>
            <a:ext cx="1838960" cy="32921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4FDCEF-F904-D840-BC1D-309561C8A5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808"/>
          <a:stretch/>
        </p:blipFill>
        <p:spPr>
          <a:xfrm>
            <a:off x="2041067" y="1794172"/>
            <a:ext cx="2451433" cy="3454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28897C-3A98-E44E-82EC-838A45BF10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808"/>
          <a:stretch/>
        </p:blipFill>
        <p:spPr>
          <a:xfrm>
            <a:off x="4533233" y="1794172"/>
            <a:ext cx="2451434" cy="3454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9C5AF-9C4E-2C4F-A48B-DB319CF44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00" y="1781472"/>
            <a:ext cx="1320800" cy="3467100"/>
          </a:xfrm>
          <a:prstGeom prst="rect">
            <a:avLst/>
          </a:prstGeom>
        </p:spPr>
      </p:pic>
      <p:sp>
        <p:nvSpPr>
          <p:cNvPr id="14" name="텍스트 개체 틀 25">
            <a:extLst>
              <a:ext uri="{FF2B5EF4-FFF2-40B4-BE49-F238E27FC236}">
                <a16:creationId xmlns:a16="http://schemas.microsoft.com/office/drawing/2014/main" id="{14E14C02-1382-0D43-A2A2-268B2CF5CAF6}"/>
              </a:ext>
            </a:extLst>
          </p:cNvPr>
          <p:cNvSpPr txBox="1">
            <a:spLocks/>
          </p:cNvSpPr>
          <p:nvPr/>
        </p:nvSpPr>
        <p:spPr>
          <a:xfrm>
            <a:off x="2276276" y="5874869"/>
            <a:ext cx="2062480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가상머신</a:t>
            </a:r>
            <a:r>
              <a:rPr lang="ko-KR" altLang="en-US" sz="1600" dirty="0">
                <a:solidFill>
                  <a:schemeClr val="tx1"/>
                </a:solidFill>
              </a:rPr>
              <a:t> 생성</a:t>
            </a:r>
          </a:p>
        </p:txBody>
      </p:sp>
      <p:sp>
        <p:nvSpPr>
          <p:cNvPr id="13" name="텍스트 개체 틀 25">
            <a:extLst>
              <a:ext uri="{FF2B5EF4-FFF2-40B4-BE49-F238E27FC236}">
                <a16:creationId xmlns:a16="http://schemas.microsoft.com/office/drawing/2014/main" id="{FEFA1156-DEAC-324F-B51B-FF724891BDFA}"/>
              </a:ext>
            </a:extLst>
          </p:cNvPr>
          <p:cNvSpPr txBox="1">
            <a:spLocks/>
          </p:cNvSpPr>
          <p:nvPr/>
        </p:nvSpPr>
        <p:spPr>
          <a:xfrm>
            <a:off x="393367" y="1019753"/>
            <a:ext cx="4862042" cy="76171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</a:rPr>
              <a:t>멘토님들이 치밀하게 설계해준 커리큘럼으로 학습</a:t>
            </a:r>
          </a:p>
        </p:txBody>
      </p:sp>
    </p:spTree>
    <p:extLst>
      <p:ext uri="{BB962C8B-B14F-4D97-AF65-F5344CB8AC3E}">
        <p14:creationId xmlns:p14="http://schemas.microsoft.com/office/powerpoint/2010/main" val="1553349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5">
            <a:extLst>
              <a:ext uri="{FF2B5EF4-FFF2-40B4-BE49-F238E27FC236}">
                <a16:creationId xmlns:a16="http://schemas.microsoft.com/office/drawing/2014/main" id="{6C962577-1DBE-DB43-9C6B-EEB74E2510AC}"/>
              </a:ext>
            </a:extLst>
          </p:cNvPr>
          <p:cNvSpPr txBox="1">
            <a:spLocks/>
          </p:cNvSpPr>
          <p:nvPr/>
        </p:nvSpPr>
        <p:spPr>
          <a:xfrm>
            <a:off x="393367" y="569746"/>
            <a:ext cx="7083198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Challenges Program : OpenStack</a:t>
            </a:r>
            <a:r>
              <a:rPr lang="ko-KR" altLang="en-US" sz="2000" dirty="0">
                <a:solidFill>
                  <a:schemeClr val="tx1"/>
                </a:solidFill>
              </a:rPr>
              <a:t>과 친해지기 </a:t>
            </a:r>
            <a:r>
              <a:rPr lang="en-US" altLang="ko-KR" sz="2000" dirty="0">
                <a:solidFill>
                  <a:schemeClr val="tx1"/>
                </a:solidFill>
              </a:rPr>
              <a:t>(2</a:t>
            </a:r>
            <a:r>
              <a:rPr lang="ko-KR" altLang="en-US" sz="2000" dirty="0">
                <a:solidFill>
                  <a:schemeClr val="tx1"/>
                </a:solidFill>
              </a:rPr>
              <a:t>주차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7CDE58-18CB-0B44-AF39-8F9C47D3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7" y="1392172"/>
            <a:ext cx="4978207" cy="4208629"/>
          </a:xfrm>
          <a:prstGeom prst="rect">
            <a:avLst/>
          </a:prstGeom>
        </p:spPr>
      </p:pic>
      <p:sp>
        <p:nvSpPr>
          <p:cNvPr id="9" name="텍스트 개체 틀 25">
            <a:extLst>
              <a:ext uri="{FF2B5EF4-FFF2-40B4-BE49-F238E27FC236}">
                <a16:creationId xmlns:a16="http://schemas.microsoft.com/office/drawing/2014/main" id="{3F30F668-4779-EA44-A422-1F08C79BA240}"/>
              </a:ext>
            </a:extLst>
          </p:cNvPr>
          <p:cNvSpPr txBox="1">
            <a:spLocks/>
          </p:cNvSpPr>
          <p:nvPr/>
        </p:nvSpPr>
        <p:spPr>
          <a:xfrm>
            <a:off x="928964" y="5834229"/>
            <a:ext cx="3907012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Instance</a:t>
            </a:r>
            <a:r>
              <a:rPr lang="ko-KR" altLang="en-US" sz="1600" dirty="0" err="1">
                <a:solidFill>
                  <a:schemeClr val="tx1"/>
                </a:solidFill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PyCharm CLI</a:t>
            </a:r>
            <a:r>
              <a:rPr lang="ko-KR" altLang="en-US" sz="1600" dirty="0">
                <a:solidFill>
                  <a:schemeClr val="tx1"/>
                </a:solidFill>
              </a:rPr>
              <a:t>로 생성하기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5EE344-725D-594D-B789-02862B6DA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118" y="1497910"/>
            <a:ext cx="6433127" cy="3997152"/>
          </a:xfrm>
          <a:prstGeom prst="rect">
            <a:avLst/>
          </a:prstGeom>
        </p:spPr>
      </p:pic>
      <p:sp>
        <p:nvSpPr>
          <p:cNvPr id="13" name="텍스트 개체 틀 25">
            <a:extLst>
              <a:ext uri="{FF2B5EF4-FFF2-40B4-BE49-F238E27FC236}">
                <a16:creationId xmlns:a16="http://schemas.microsoft.com/office/drawing/2014/main" id="{A46D77A7-8702-5943-BC7C-A42D9814B48D}"/>
              </a:ext>
            </a:extLst>
          </p:cNvPr>
          <p:cNvSpPr txBox="1">
            <a:spLocks/>
          </p:cNvSpPr>
          <p:nvPr/>
        </p:nvSpPr>
        <p:spPr>
          <a:xfrm>
            <a:off x="6889862" y="5834229"/>
            <a:ext cx="3971637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GUI(</a:t>
            </a:r>
            <a:r>
              <a:rPr lang="ko-KR" altLang="en-US" sz="1600" dirty="0" err="1">
                <a:solidFill>
                  <a:schemeClr val="tx1"/>
                </a:solidFill>
              </a:rPr>
              <a:t>호라이즌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로 인스턴스 </a:t>
            </a:r>
            <a:r>
              <a:rPr lang="ko-KR" altLang="en-US" sz="1600" dirty="0" err="1">
                <a:solidFill>
                  <a:schemeClr val="tx1"/>
                </a:solidFill>
              </a:rPr>
              <a:t>생성해보기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90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5">
            <a:extLst>
              <a:ext uri="{FF2B5EF4-FFF2-40B4-BE49-F238E27FC236}">
                <a16:creationId xmlns:a16="http://schemas.microsoft.com/office/drawing/2014/main" id="{6C962577-1DBE-DB43-9C6B-EEB74E2510AC}"/>
              </a:ext>
            </a:extLst>
          </p:cNvPr>
          <p:cNvSpPr txBox="1">
            <a:spLocks/>
          </p:cNvSpPr>
          <p:nvPr/>
        </p:nvSpPr>
        <p:spPr>
          <a:xfrm>
            <a:off x="393367" y="569746"/>
            <a:ext cx="7556534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Challenges Program : OpenStack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CLI</a:t>
            </a:r>
            <a:r>
              <a:rPr lang="ko-KR" altLang="en-US" sz="2000" dirty="0">
                <a:solidFill>
                  <a:schemeClr val="tx1"/>
                </a:solidFill>
              </a:rPr>
              <a:t> 코드와 친해지기</a:t>
            </a:r>
            <a:r>
              <a:rPr lang="en-US" altLang="ko-KR" sz="2000" dirty="0">
                <a:solidFill>
                  <a:schemeClr val="tx1"/>
                </a:solidFill>
              </a:rPr>
              <a:t> (3</a:t>
            </a:r>
            <a:r>
              <a:rPr lang="ko-KR" altLang="en-US" sz="2000" dirty="0">
                <a:solidFill>
                  <a:schemeClr val="tx1"/>
                </a:solidFill>
              </a:rPr>
              <a:t>주차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EC7BA2-A356-7046-A245-A1F22AB79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07" y="2909570"/>
            <a:ext cx="43180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69CAE3A-EDCE-1443-A727-728574CC4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07" y="4658734"/>
            <a:ext cx="6140450" cy="65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B738150-89C1-B941-B95E-853EE2A3A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138" y="1768475"/>
            <a:ext cx="4068507" cy="376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0F60DD-CA67-554B-AC31-8389F20E3484}"/>
              </a:ext>
            </a:extLst>
          </p:cNvPr>
          <p:cNvSpPr/>
          <p:nvPr/>
        </p:nvSpPr>
        <p:spPr>
          <a:xfrm>
            <a:off x="8279204" y="4986850"/>
            <a:ext cx="1911275" cy="39794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5D05EC-4051-B74F-BD6E-94D8669F9BA1}"/>
              </a:ext>
            </a:extLst>
          </p:cNvPr>
          <p:cNvSpPr/>
          <p:nvPr/>
        </p:nvSpPr>
        <p:spPr>
          <a:xfrm>
            <a:off x="8563685" y="3071056"/>
            <a:ext cx="1708076" cy="48494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텍스트 개체 틀 25">
            <a:extLst>
              <a:ext uri="{FF2B5EF4-FFF2-40B4-BE49-F238E27FC236}">
                <a16:creationId xmlns:a16="http://schemas.microsoft.com/office/drawing/2014/main" id="{FA0CACC5-10C1-8A4E-9857-88AF64E20930}"/>
              </a:ext>
            </a:extLst>
          </p:cNvPr>
          <p:cNvSpPr txBox="1">
            <a:spLocks/>
          </p:cNvSpPr>
          <p:nvPr/>
        </p:nvSpPr>
        <p:spPr>
          <a:xfrm>
            <a:off x="1301714" y="5722469"/>
            <a:ext cx="4709836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Argument parsing, </a:t>
            </a:r>
            <a:r>
              <a:rPr lang="ko-KR" altLang="en-US" sz="1600" dirty="0">
                <a:solidFill>
                  <a:schemeClr val="tx1"/>
                </a:solidFill>
              </a:rPr>
              <a:t>커맨드 매핑 코드 라인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DC9E31-6993-214B-B4BE-8E33094CB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07" y="1699768"/>
            <a:ext cx="4843780" cy="802298"/>
          </a:xfrm>
          <a:prstGeom prst="rect">
            <a:avLst/>
          </a:prstGeom>
        </p:spPr>
      </p:pic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E599E962-EEAF-A649-98A1-AB5A0B7F511C}"/>
              </a:ext>
            </a:extLst>
          </p:cNvPr>
          <p:cNvSpPr/>
          <p:nvPr/>
        </p:nvSpPr>
        <p:spPr>
          <a:xfrm>
            <a:off x="2987040" y="2502066"/>
            <a:ext cx="294640" cy="407504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1501CD93-8C9D-A14A-81CD-D032BFCAA41E}"/>
              </a:ext>
            </a:extLst>
          </p:cNvPr>
          <p:cNvSpPr/>
          <p:nvPr/>
        </p:nvSpPr>
        <p:spPr>
          <a:xfrm>
            <a:off x="2987040" y="4395470"/>
            <a:ext cx="294640" cy="263264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텍스트 개체 틀 25">
            <a:extLst>
              <a:ext uri="{FF2B5EF4-FFF2-40B4-BE49-F238E27FC236}">
                <a16:creationId xmlns:a16="http://schemas.microsoft.com/office/drawing/2014/main" id="{68979375-2031-AE48-A586-247A555C046A}"/>
              </a:ext>
            </a:extLst>
          </p:cNvPr>
          <p:cNvSpPr txBox="1">
            <a:spLocks/>
          </p:cNvSpPr>
          <p:nvPr/>
        </p:nvSpPr>
        <p:spPr>
          <a:xfrm>
            <a:off x="7464217" y="5722469"/>
            <a:ext cx="3907012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코드 연습 </a:t>
            </a:r>
            <a:r>
              <a:rPr lang="en-US" altLang="ko-KR" sz="1600" dirty="0">
                <a:solidFill>
                  <a:schemeClr val="tx1"/>
                </a:solidFill>
              </a:rPr>
              <a:t>: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server list </a:t>
            </a:r>
            <a:r>
              <a:rPr lang="ko-KR" altLang="en-US" sz="1600" dirty="0">
                <a:solidFill>
                  <a:schemeClr val="tx1"/>
                </a:solidFill>
              </a:rPr>
              <a:t>명령어 필드 추가</a:t>
            </a:r>
          </a:p>
        </p:txBody>
      </p:sp>
    </p:spTree>
    <p:extLst>
      <p:ext uri="{BB962C8B-B14F-4D97-AF65-F5344CB8AC3E}">
        <p14:creationId xmlns:p14="http://schemas.microsoft.com/office/powerpoint/2010/main" val="3484152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5">
            <a:extLst>
              <a:ext uri="{FF2B5EF4-FFF2-40B4-BE49-F238E27FC236}">
                <a16:creationId xmlns:a16="http://schemas.microsoft.com/office/drawing/2014/main" id="{FC45F606-3ADC-814C-96E5-098A6D1764D7}"/>
              </a:ext>
            </a:extLst>
          </p:cNvPr>
          <p:cNvSpPr txBox="1">
            <a:spLocks/>
          </p:cNvSpPr>
          <p:nvPr/>
        </p:nvSpPr>
        <p:spPr>
          <a:xfrm>
            <a:off x="393367" y="569746"/>
            <a:ext cx="7083198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과제에서 기여 포인트 찾기</a:t>
            </a:r>
            <a:r>
              <a:rPr lang="en-US" altLang="ko-KR" sz="2000" dirty="0">
                <a:solidFill>
                  <a:schemeClr val="tx1"/>
                </a:solidFill>
              </a:rPr>
              <a:t> (3</a:t>
            </a:r>
            <a:r>
              <a:rPr lang="ko-KR" altLang="en-US" sz="2000" dirty="0">
                <a:solidFill>
                  <a:schemeClr val="tx1"/>
                </a:solidFill>
              </a:rPr>
              <a:t>주차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A252C4-9E82-9743-862D-C7E8E6961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7" y="1202690"/>
            <a:ext cx="7403138" cy="3009900"/>
          </a:xfrm>
          <a:prstGeom prst="rect">
            <a:avLst/>
          </a:prstGeom>
        </p:spPr>
      </p:pic>
      <p:sp>
        <p:nvSpPr>
          <p:cNvPr id="5" name="텍스트 개체 틀 25">
            <a:extLst>
              <a:ext uri="{FF2B5EF4-FFF2-40B4-BE49-F238E27FC236}">
                <a16:creationId xmlns:a16="http://schemas.microsoft.com/office/drawing/2014/main" id="{0360EECE-35F2-0A4D-B690-C9DAE0ECD805}"/>
              </a:ext>
            </a:extLst>
          </p:cNvPr>
          <p:cNvSpPr txBox="1">
            <a:spLocks/>
          </p:cNvSpPr>
          <p:nvPr/>
        </p:nvSpPr>
        <p:spPr>
          <a:xfrm>
            <a:off x="803555" y="5082781"/>
            <a:ext cx="4177236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과제 중에 찾아낸 버그 해결이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커밋으로</a:t>
            </a:r>
            <a:r>
              <a:rPr lang="ko-KR" altLang="en-US" sz="1600" dirty="0">
                <a:solidFill>
                  <a:schemeClr val="tx1"/>
                </a:solidFill>
              </a:rPr>
              <a:t> 이어짐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한 개는 머지 되어서 마스터 </a:t>
            </a:r>
            <a:r>
              <a:rPr lang="ko-KR" altLang="en-US" sz="1600" dirty="0" err="1">
                <a:solidFill>
                  <a:schemeClr val="tx1"/>
                </a:solidFill>
              </a:rPr>
              <a:t>브랜치에</a:t>
            </a:r>
            <a:r>
              <a:rPr lang="ko-KR" altLang="en-US" sz="1600" dirty="0">
                <a:solidFill>
                  <a:schemeClr val="tx1"/>
                </a:solidFill>
              </a:rPr>
              <a:t> 반영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25225A-B74E-2842-BBBA-5A65B7909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" y="235725"/>
            <a:ext cx="668042" cy="6680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015EBF-A335-544C-A235-4E06B91FF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492" y="3537318"/>
            <a:ext cx="6350598" cy="2664811"/>
          </a:xfrm>
          <a:prstGeom prst="rect">
            <a:avLst/>
          </a:prstGeom>
        </p:spPr>
      </p:pic>
      <p:sp>
        <p:nvSpPr>
          <p:cNvPr id="8" name="텍스트 개체 틀 25">
            <a:extLst>
              <a:ext uri="{FF2B5EF4-FFF2-40B4-BE49-F238E27FC236}">
                <a16:creationId xmlns:a16="http://schemas.microsoft.com/office/drawing/2014/main" id="{A202F5C7-1052-0F40-8CFF-17259B4DDC38}"/>
              </a:ext>
            </a:extLst>
          </p:cNvPr>
          <p:cNvSpPr txBox="1">
            <a:spLocks/>
          </p:cNvSpPr>
          <p:nvPr/>
        </p:nvSpPr>
        <p:spPr>
          <a:xfrm>
            <a:off x="1988689" y="1439937"/>
            <a:ext cx="1131029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이재용님</a:t>
            </a:r>
          </a:p>
        </p:txBody>
      </p:sp>
      <p:sp>
        <p:nvSpPr>
          <p:cNvPr id="9" name="텍스트 개체 틀 25">
            <a:extLst>
              <a:ext uri="{FF2B5EF4-FFF2-40B4-BE49-F238E27FC236}">
                <a16:creationId xmlns:a16="http://schemas.microsoft.com/office/drawing/2014/main" id="{FABC6838-9E1A-FE41-B8A1-5DCDCB7F9664}"/>
              </a:ext>
            </a:extLst>
          </p:cNvPr>
          <p:cNvSpPr txBox="1">
            <a:spLocks/>
          </p:cNvSpPr>
          <p:nvPr/>
        </p:nvSpPr>
        <p:spPr>
          <a:xfrm>
            <a:off x="6799150" y="3758565"/>
            <a:ext cx="1131029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주지호님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텍스트 개체 틀 25">
            <a:extLst>
              <a:ext uri="{FF2B5EF4-FFF2-40B4-BE49-F238E27FC236}">
                <a16:creationId xmlns:a16="http://schemas.microsoft.com/office/drawing/2014/main" id="{E1CE1636-9766-4048-8671-B2223F1EBBC1}"/>
              </a:ext>
            </a:extLst>
          </p:cNvPr>
          <p:cNvSpPr txBox="1">
            <a:spLocks/>
          </p:cNvSpPr>
          <p:nvPr/>
        </p:nvSpPr>
        <p:spPr>
          <a:xfrm>
            <a:off x="1687475" y="903767"/>
            <a:ext cx="4193372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Server list column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created at</a:t>
            </a:r>
            <a:r>
              <a:rPr lang="ko-KR" altLang="en-US" sz="1200" dirty="0">
                <a:solidFill>
                  <a:schemeClr val="tx1"/>
                </a:solidFill>
              </a:rPr>
              <a:t>에서 발생하는 에러 해결</a:t>
            </a:r>
          </a:p>
        </p:txBody>
      </p:sp>
      <p:sp>
        <p:nvSpPr>
          <p:cNvPr id="11" name="텍스트 개체 틀 25">
            <a:extLst>
              <a:ext uri="{FF2B5EF4-FFF2-40B4-BE49-F238E27FC236}">
                <a16:creationId xmlns:a16="http://schemas.microsoft.com/office/drawing/2014/main" id="{15C4D424-4DA2-9943-9DB5-E49D3E20D528}"/>
              </a:ext>
            </a:extLst>
          </p:cNvPr>
          <p:cNvSpPr txBox="1">
            <a:spLocks/>
          </p:cNvSpPr>
          <p:nvPr/>
        </p:nvSpPr>
        <p:spPr>
          <a:xfrm>
            <a:off x="6096000" y="3215080"/>
            <a:ext cx="4193372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Server list column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filter option </a:t>
            </a:r>
            <a:r>
              <a:rPr lang="ko-KR" altLang="en-US" sz="1200" dirty="0">
                <a:solidFill>
                  <a:schemeClr val="tx1"/>
                </a:solidFill>
              </a:rPr>
              <a:t>항목 개선</a:t>
            </a:r>
          </a:p>
        </p:txBody>
      </p:sp>
    </p:spTree>
    <p:extLst>
      <p:ext uri="{BB962C8B-B14F-4D97-AF65-F5344CB8AC3E}">
        <p14:creationId xmlns:p14="http://schemas.microsoft.com/office/powerpoint/2010/main" val="3956111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5">
            <a:extLst>
              <a:ext uri="{FF2B5EF4-FFF2-40B4-BE49-F238E27FC236}">
                <a16:creationId xmlns:a16="http://schemas.microsoft.com/office/drawing/2014/main" id="{038CD975-9091-FF40-BFD6-5A667F9471B6}"/>
              </a:ext>
            </a:extLst>
          </p:cNvPr>
          <p:cNvSpPr txBox="1">
            <a:spLocks/>
          </p:cNvSpPr>
          <p:nvPr/>
        </p:nvSpPr>
        <p:spPr>
          <a:xfrm>
            <a:off x="393367" y="569746"/>
            <a:ext cx="7083198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OpenStack</a:t>
            </a:r>
            <a:r>
              <a:rPr lang="ko-KR" altLang="en-US" sz="2000" dirty="0">
                <a:solidFill>
                  <a:schemeClr val="tx1"/>
                </a:solidFill>
              </a:rPr>
              <a:t>에 기여할 내용 찾기</a:t>
            </a:r>
            <a:r>
              <a:rPr lang="en-US" altLang="ko-KR" sz="2000" dirty="0">
                <a:solidFill>
                  <a:schemeClr val="tx1"/>
                </a:solidFill>
              </a:rPr>
              <a:t> (4 ~ 5</a:t>
            </a:r>
            <a:r>
              <a:rPr lang="ko-KR" altLang="en-US" sz="2000" dirty="0">
                <a:solidFill>
                  <a:schemeClr val="tx1"/>
                </a:solidFill>
              </a:rPr>
              <a:t>주차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A1D76-6227-D646-A5E1-CB3EC626F36F}"/>
              </a:ext>
            </a:extLst>
          </p:cNvPr>
          <p:cNvSpPr txBox="1"/>
          <p:nvPr/>
        </p:nvSpPr>
        <p:spPr>
          <a:xfrm>
            <a:off x="9723120" y="5782976"/>
            <a:ext cx="24688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 dirty="0"/>
              <a:t>Reference :</a:t>
            </a:r>
          </a:p>
          <a:p>
            <a:r>
              <a:rPr lang="en" altLang="ko-Kore-KR" sz="1000" b="1" dirty="0"/>
              <a:t>https://</a:t>
            </a:r>
            <a:r>
              <a:rPr lang="en" altLang="ko-Kore-KR" sz="1000" b="1" dirty="0" err="1"/>
              <a:t>docs.openstack.org</a:t>
            </a:r>
            <a:r>
              <a:rPr lang="en" altLang="ko-Kore-KR" sz="1000" b="1" dirty="0"/>
              <a:t>/python-</a:t>
            </a:r>
            <a:r>
              <a:rPr lang="en" altLang="ko-Kore-KR" sz="1000" b="1" dirty="0" err="1"/>
              <a:t>openstackclient</a:t>
            </a:r>
            <a:r>
              <a:rPr lang="en" altLang="ko-Kore-KR" sz="1000" b="1" dirty="0"/>
              <a:t>/latest/cli/</a:t>
            </a:r>
            <a:r>
              <a:rPr lang="en" altLang="ko-Kore-KR" sz="1000" b="1" dirty="0" err="1"/>
              <a:t>index.html</a:t>
            </a:r>
            <a:endParaRPr lang="ko-Kore-KR" altLang="en-US" sz="1000" b="1" dirty="0"/>
          </a:p>
        </p:txBody>
      </p:sp>
      <p:pic>
        <p:nvPicPr>
          <p:cNvPr id="5122" name="Picture 2" descr="OpenStack TripleO FFU Nova Demo N to Q // blog.yarwood.me.uk">
            <a:extLst>
              <a:ext uri="{FF2B5EF4-FFF2-40B4-BE49-F238E27FC236}">
                <a16:creationId xmlns:a16="http://schemas.microsoft.com/office/drawing/2014/main" id="{8D7F1B32-70A7-1248-A4A8-8AACFACBE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125" y="1770531"/>
            <a:ext cx="3251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2688E11-EFCD-664F-88C7-DC1A43D8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320" y="3187473"/>
            <a:ext cx="2776809" cy="230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 개체 틀 25">
            <a:extLst>
              <a:ext uri="{FF2B5EF4-FFF2-40B4-BE49-F238E27FC236}">
                <a16:creationId xmlns:a16="http://schemas.microsoft.com/office/drawing/2014/main" id="{118DE8CC-5416-9942-9E2A-6FC7CFF99F84}"/>
              </a:ext>
            </a:extLst>
          </p:cNvPr>
          <p:cNvSpPr txBox="1">
            <a:spLocks/>
          </p:cNvSpPr>
          <p:nvPr/>
        </p:nvSpPr>
        <p:spPr>
          <a:xfrm>
            <a:off x="6706274" y="1311761"/>
            <a:ext cx="5294555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통합 </a:t>
            </a:r>
            <a:r>
              <a:rPr lang="en-US" altLang="ko-KR" sz="1600" dirty="0">
                <a:solidFill>
                  <a:schemeClr val="tx1"/>
                </a:solidFill>
              </a:rPr>
              <a:t>CLI</a:t>
            </a:r>
            <a:r>
              <a:rPr lang="ko-KR" altLang="en-US" sz="1600" dirty="0">
                <a:solidFill>
                  <a:schemeClr val="tx1"/>
                </a:solidFill>
              </a:rPr>
              <a:t>에 </a:t>
            </a:r>
            <a:r>
              <a:rPr lang="ko-KR" altLang="en-US" sz="1600" dirty="0" err="1">
                <a:solidFill>
                  <a:schemeClr val="tx1"/>
                </a:solidFill>
              </a:rPr>
              <a:t>미구현된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Nova,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Glance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CLI</a:t>
            </a:r>
            <a:r>
              <a:rPr lang="ko-KR" altLang="en-US" sz="1600" dirty="0">
                <a:solidFill>
                  <a:schemeClr val="tx1"/>
                </a:solidFill>
              </a:rPr>
              <a:t> 작업 방향 설정</a:t>
            </a:r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2E7B75F3-9B24-7742-AAE4-4EB7FF927DFA}"/>
              </a:ext>
            </a:extLst>
          </p:cNvPr>
          <p:cNvSpPr/>
          <p:nvPr/>
        </p:nvSpPr>
        <p:spPr>
          <a:xfrm rot="16200000">
            <a:off x="6664312" y="2992085"/>
            <a:ext cx="579329" cy="87383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097" name="Picture 1" descr="page29image10653552">
            <a:extLst>
              <a:ext uri="{FF2B5EF4-FFF2-40B4-BE49-F238E27FC236}">
                <a16:creationId xmlns:a16="http://schemas.microsoft.com/office/drawing/2014/main" id="{049C8CE8-BCEE-BE4E-A830-CDC45429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0" y="1538676"/>
            <a:ext cx="64770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E3709B2-8B60-F243-A63C-2BC43AAD702F}"/>
              </a:ext>
            </a:extLst>
          </p:cNvPr>
          <p:cNvSpPr/>
          <p:nvPr/>
        </p:nvSpPr>
        <p:spPr>
          <a:xfrm>
            <a:off x="1559860" y="1765786"/>
            <a:ext cx="4399876" cy="348129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9486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39E0F92-222B-8F40-9BF2-EA1752442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67" y="1195085"/>
            <a:ext cx="6769902" cy="35341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2FC0BE-F5AC-7D4F-9D66-DFD32DD2F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424" y="3535106"/>
            <a:ext cx="5165557" cy="2789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C768C4-284E-7F4E-B9BD-B46770498BCA}"/>
              </a:ext>
            </a:extLst>
          </p:cNvPr>
          <p:cNvSpPr txBox="1"/>
          <p:nvPr/>
        </p:nvSpPr>
        <p:spPr>
          <a:xfrm>
            <a:off x="0" y="5383938"/>
            <a:ext cx="25410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 dirty="0"/>
              <a:t>Reference :</a:t>
            </a:r>
          </a:p>
          <a:p>
            <a:r>
              <a:rPr lang="en" altLang="ko-Kore-KR" sz="1000" b="1" dirty="0">
                <a:hlinkClick r:id="rId5"/>
              </a:rPr>
              <a:t>https://review.opendev.org/c/openstack/python-openstackclient/+/812721</a:t>
            </a:r>
            <a:endParaRPr lang="en" altLang="ko-Kore-KR" sz="1000" b="1" dirty="0"/>
          </a:p>
          <a:p>
            <a:endParaRPr lang="en" altLang="ko-Kore-KR" sz="1000" b="1" dirty="0"/>
          </a:p>
          <a:p>
            <a:r>
              <a:rPr lang="en" altLang="ko-Kore-KR" sz="1000" b="1" dirty="0">
                <a:hlinkClick r:id="rId6"/>
              </a:rPr>
              <a:t>https://review.opendev.org/c/openstack/python-openstackclient/+/812421</a:t>
            </a:r>
            <a:endParaRPr lang="en" altLang="ko-Kore-KR" sz="1000" b="1" dirty="0"/>
          </a:p>
        </p:txBody>
      </p:sp>
      <p:sp>
        <p:nvSpPr>
          <p:cNvPr id="10" name="텍스트 개체 틀 25">
            <a:extLst>
              <a:ext uri="{FF2B5EF4-FFF2-40B4-BE49-F238E27FC236}">
                <a16:creationId xmlns:a16="http://schemas.microsoft.com/office/drawing/2014/main" id="{D44D7C09-8C71-624C-8173-E718D2FFC727}"/>
              </a:ext>
            </a:extLst>
          </p:cNvPr>
          <p:cNvSpPr txBox="1">
            <a:spLocks/>
          </p:cNvSpPr>
          <p:nvPr/>
        </p:nvSpPr>
        <p:spPr>
          <a:xfrm>
            <a:off x="1061391" y="4929913"/>
            <a:ext cx="4704708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공식 문서에 누락된 </a:t>
            </a:r>
            <a:r>
              <a:rPr lang="en-US" altLang="ko-KR" sz="1600" dirty="0">
                <a:solidFill>
                  <a:schemeClr val="tx1"/>
                </a:solidFill>
              </a:rPr>
              <a:t>18</a:t>
            </a:r>
            <a:r>
              <a:rPr lang="ko-KR" altLang="en-US" sz="1600" dirty="0">
                <a:solidFill>
                  <a:schemeClr val="tx1"/>
                </a:solidFill>
              </a:rPr>
              <a:t>개의 커맨드 </a:t>
            </a:r>
            <a:r>
              <a:rPr lang="en-US" altLang="ko-KR" sz="1600" dirty="0">
                <a:solidFill>
                  <a:schemeClr val="tx1"/>
                </a:solidFill>
              </a:rPr>
              <a:t>PR &amp; merge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텍스트 개체 틀 25">
            <a:extLst>
              <a:ext uri="{FF2B5EF4-FFF2-40B4-BE49-F238E27FC236}">
                <a16:creationId xmlns:a16="http://schemas.microsoft.com/office/drawing/2014/main" id="{F3089EB9-93AB-DB48-BF48-8672C6531D67}"/>
              </a:ext>
            </a:extLst>
          </p:cNvPr>
          <p:cNvSpPr txBox="1">
            <a:spLocks/>
          </p:cNvSpPr>
          <p:nvPr/>
        </p:nvSpPr>
        <p:spPr>
          <a:xfrm>
            <a:off x="393367" y="569746"/>
            <a:ext cx="7083198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Nova,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Glance</a:t>
            </a:r>
            <a:r>
              <a:rPr lang="ko-KR" altLang="en-US" sz="2000" dirty="0">
                <a:solidFill>
                  <a:schemeClr val="tx1"/>
                </a:solidFill>
              </a:rPr>
              <a:t> 커맨드 전수 조사 </a:t>
            </a:r>
            <a:r>
              <a:rPr lang="en-US" altLang="ko-KR" sz="2000" dirty="0">
                <a:solidFill>
                  <a:schemeClr val="tx1"/>
                </a:solidFill>
              </a:rPr>
              <a:t>(6</a:t>
            </a:r>
            <a:r>
              <a:rPr lang="ko-KR" altLang="en-US" sz="2000" dirty="0">
                <a:solidFill>
                  <a:schemeClr val="tx1"/>
                </a:solidFill>
              </a:rPr>
              <a:t>주차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3A9AA06-C7B6-094D-9646-205783A5CA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424" y="1218233"/>
            <a:ext cx="5223576" cy="2122410"/>
          </a:xfrm>
          <a:prstGeom prst="rect">
            <a:avLst/>
          </a:prstGeom>
        </p:spPr>
      </p:pic>
      <p:sp>
        <p:nvSpPr>
          <p:cNvPr id="8" name="텍스트 개체 틀 25">
            <a:extLst>
              <a:ext uri="{FF2B5EF4-FFF2-40B4-BE49-F238E27FC236}">
                <a16:creationId xmlns:a16="http://schemas.microsoft.com/office/drawing/2014/main" id="{1A360891-A6E3-1F49-AC5A-EBA7160E2B64}"/>
              </a:ext>
            </a:extLst>
          </p:cNvPr>
          <p:cNvSpPr txBox="1">
            <a:spLocks/>
          </p:cNvSpPr>
          <p:nvPr/>
        </p:nvSpPr>
        <p:spPr>
          <a:xfrm>
            <a:off x="7852729" y="1370368"/>
            <a:ext cx="1131029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주지호님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텍스트 개체 틀 25">
            <a:extLst>
              <a:ext uri="{FF2B5EF4-FFF2-40B4-BE49-F238E27FC236}">
                <a16:creationId xmlns:a16="http://schemas.microsoft.com/office/drawing/2014/main" id="{8F1A9A5B-9677-9541-B12B-E753003E91B6}"/>
              </a:ext>
            </a:extLst>
          </p:cNvPr>
          <p:cNvSpPr txBox="1">
            <a:spLocks/>
          </p:cNvSpPr>
          <p:nvPr/>
        </p:nvSpPr>
        <p:spPr>
          <a:xfrm>
            <a:off x="7852728" y="3698532"/>
            <a:ext cx="1131029" cy="4540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최도아님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296560"/>
      </p:ext>
    </p:extLst>
  </p:cSld>
  <p:clrMapOvr>
    <a:masterClrMapping/>
  </p:clrMapOvr>
</p:sld>
</file>

<file path=ppt/theme/theme1.xml><?xml version="1.0" encoding="utf-8"?>
<a:theme xmlns:a="http://schemas.openxmlformats.org/drawingml/2006/main" name="2021 ContAC_Project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바른고딕"/>
        <a:ea typeface="나눔바른"/>
        <a:cs typeface=""/>
      </a:majorFont>
      <a:minorFont>
        <a:latin typeface="나눔바른고딕"/>
        <a:ea typeface="나눔바른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2065</TotalTime>
  <Words>1305</Words>
  <Application>Microsoft Macintosh PowerPoint</Application>
  <PresentationFormat>와이드스크린</PresentationFormat>
  <Paragraphs>171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나눔바른고딕</vt:lpstr>
      <vt:lpstr>Arial</vt:lpstr>
      <vt:lpstr>Calibri</vt:lpstr>
      <vt:lpstr>2021 ContAC_Project Title</vt:lpstr>
      <vt:lpstr>OpenStack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 Yez</dc:creator>
  <cp:lastModifiedBy>김승태[ 학부졸업 / 영어영문학과 ]</cp:lastModifiedBy>
  <cp:revision>122</cp:revision>
  <dcterms:created xsi:type="dcterms:W3CDTF">2021-06-26T07:04:14Z</dcterms:created>
  <dcterms:modified xsi:type="dcterms:W3CDTF">2021-10-30T04:29:07Z</dcterms:modified>
</cp:coreProperties>
</file>